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45" r:id="rId1"/>
  </p:sldMasterIdLst>
  <p:notesMasterIdLst>
    <p:notesMasterId r:id="rId97"/>
  </p:notesMasterIdLst>
  <p:sldIdLst>
    <p:sldId id="1025" r:id="rId2"/>
    <p:sldId id="1812" r:id="rId3"/>
    <p:sldId id="1878" r:id="rId4"/>
    <p:sldId id="1896" r:id="rId5"/>
    <p:sldId id="1879" r:id="rId6"/>
    <p:sldId id="1880" r:id="rId7"/>
    <p:sldId id="306" r:id="rId8"/>
    <p:sldId id="307" r:id="rId9"/>
    <p:sldId id="1905" r:id="rId10"/>
    <p:sldId id="1904" r:id="rId11"/>
    <p:sldId id="1900" r:id="rId12"/>
    <p:sldId id="1901" r:id="rId13"/>
    <p:sldId id="1906" r:id="rId14"/>
    <p:sldId id="1902" r:id="rId15"/>
    <p:sldId id="361" r:id="rId16"/>
    <p:sldId id="1881" r:id="rId17"/>
    <p:sldId id="310" r:id="rId18"/>
    <p:sldId id="311" r:id="rId19"/>
    <p:sldId id="1907" r:id="rId20"/>
    <p:sldId id="350" r:id="rId21"/>
    <p:sldId id="303" r:id="rId22"/>
    <p:sldId id="299" r:id="rId23"/>
    <p:sldId id="319" r:id="rId24"/>
    <p:sldId id="1882" r:id="rId25"/>
    <p:sldId id="315" r:id="rId26"/>
    <p:sldId id="320" r:id="rId27"/>
    <p:sldId id="321" r:id="rId28"/>
    <p:sldId id="351" r:id="rId29"/>
    <p:sldId id="322" r:id="rId30"/>
    <p:sldId id="352" r:id="rId31"/>
    <p:sldId id="1883" r:id="rId32"/>
    <p:sldId id="330" r:id="rId33"/>
    <p:sldId id="1884" r:id="rId34"/>
    <p:sldId id="1814" r:id="rId35"/>
    <p:sldId id="1885" r:id="rId36"/>
    <p:sldId id="1842" r:id="rId37"/>
    <p:sldId id="1254" r:id="rId38"/>
    <p:sldId id="1269" r:id="rId39"/>
    <p:sldId id="1091" r:id="rId40"/>
    <p:sldId id="1270" r:id="rId41"/>
    <p:sldId id="1044" r:id="rId42"/>
    <p:sldId id="1042" r:id="rId43"/>
    <p:sldId id="1043" r:id="rId44"/>
    <p:sldId id="1263" r:id="rId45"/>
    <p:sldId id="1234" r:id="rId46"/>
    <p:sldId id="1260" r:id="rId47"/>
    <p:sldId id="1259" r:id="rId48"/>
    <p:sldId id="1249" r:id="rId49"/>
    <p:sldId id="1258" r:id="rId50"/>
    <p:sldId id="284" r:id="rId51"/>
    <p:sldId id="1256" r:id="rId52"/>
    <p:sldId id="288" r:id="rId53"/>
    <p:sldId id="1257" r:id="rId54"/>
    <p:sldId id="291" r:id="rId55"/>
    <p:sldId id="1266" r:id="rId56"/>
    <p:sldId id="1214" r:id="rId57"/>
    <p:sldId id="1264" r:id="rId58"/>
    <p:sldId id="1267" r:id="rId59"/>
    <p:sldId id="1253" r:id="rId60"/>
    <p:sldId id="1218" r:id="rId61"/>
    <p:sldId id="1238" r:id="rId62"/>
    <p:sldId id="1239" r:id="rId63"/>
    <p:sldId id="1246" r:id="rId64"/>
    <p:sldId id="1240" r:id="rId65"/>
    <p:sldId id="1247" r:id="rId66"/>
    <p:sldId id="1241" r:id="rId67"/>
    <p:sldId id="1242" r:id="rId68"/>
    <p:sldId id="1243" r:id="rId69"/>
    <p:sldId id="1262" r:id="rId70"/>
    <p:sldId id="1268" r:id="rId71"/>
    <p:sldId id="1244" r:id="rId72"/>
    <p:sldId id="1245" r:id="rId73"/>
    <p:sldId id="1255" r:id="rId74"/>
    <p:sldId id="1226" r:id="rId75"/>
    <p:sldId id="1251" r:id="rId76"/>
    <p:sldId id="1886" r:id="rId77"/>
    <p:sldId id="1887" r:id="rId78"/>
    <p:sldId id="1467" r:id="rId79"/>
    <p:sldId id="1468" r:id="rId80"/>
    <p:sldId id="1469" r:id="rId81"/>
    <p:sldId id="1888" r:id="rId82"/>
    <p:sldId id="1470" r:id="rId83"/>
    <p:sldId id="1471" r:id="rId84"/>
    <p:sldId id="1889" r:id="rId85"/>
    <p:sldId id="1890" r:id="rId86"/>
    <p:sldId id="1891" r:id="rId87"/>
    <p:sldId id="1892" r:id="rId88"/>
    <p:sldId id="1893" r:id="rId89"/>
    <p:sldId id="1465" r:id="rId90"/>
    <p:sldId id="1813" r:id="rId91"/>
    <p:sldId id="1897" r:id="rId92"/>
    <p:sldId id="1898" r:id="rId93"/>
    <p:sldId id="1899" r:id="rId94"/>
    <p:sldId id="1908" r:id="rId95"/>
    <p:sldId id="1894" r:id="rId96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399"/>
    <a:srgbClr val="CCECFF"/>
    <a:srgbClr val="F8F8F8"/>
    <a:srgbClr val="B90F22"/>
    <a:srgbClr val="EAEAEA"/>
    <a:srgbClr val="66CCFF"/>
    <a:srgbClr val="009242"/>
    <a:srgbClr val="EA8B00"/>
    <a:srgbClr val="CC3300"/>
    <a:srgbClr val="FF9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84E427A-3D55-4303-BF80-6455036E1DE7}" styleName="Designformatvorlage 1 - Akz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359" autoAdjust="0"/>
    <p:restoredTop sz="75000" autoAdjust="0"/>
  </p:normalViewPr>
  <p:slideViewPr>
    <p:cSldViewPr>
      <p:cViewPr varScale="1">
        <p:scale>
          <a:sx n="78" d="100"/>
          <a:sy n="78" d="100"/>
        </p:scale>
        <p:origin x="1600" y="1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3160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2808"/>
    </p:cViewPr>
  </p:sorterViewPr>
  <p:notesViewPr>
    <p:cSldViewPr>
      <p:cViewPr varScale="1">
        <p:scale>
          <a:sx n="81" d="100"/>
          <a:sy n="81" d="100"/>
        </p:scale>
        <p:origin x="-2748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viewProps" Target="viewProps.xml"/><Relationship Id="rId10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presProps" Target="presProps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638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24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Textmasterformate durch Klicken bearbeiten</a:t>
            </a:r>
          </a:p>
          <a:p>
            <a:pPr lvl="1"/>
            <a:r>
              <a:rPr lang="en-US" noProof="0"/>
              <a:t>Zweite Ebene</a:t>
            </a:r>
          </a:p>
          <a:p>
            <a:pPr lvl="2"/>
            <a:r>
              <a:rPr lang="en-US" noProof="0"/>
              <a:t>Dritte Ebene</a:t>
            </a:r>
          </a:p>
          <a:p>
            <a:pPr lvl="3"/>
            <a:r>
              <a:rPr lang="en-US" noProof="0"/>
              <a:t>Vierte Ebene</a:t>
            </a:r>
          </a:p>
          <a:p>
            <a:pPr lvl="4"/>
            <a:r>
              <a:rPr lang="en-US" noProof="0"/>
              <a:t>Fünfte Ebene</a:t>
            </a:r>
          </a:p>
        </p:txBody>
      </p:sp>
      <p:sp>
        <p:nvSpPr>
          <p:cNvPr id="1024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024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BE872EB4-39F5-46BC-817E-781613DA67A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084284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Willkommen zur Vorlesung Grundlagen</a:t>
            </a:r>
            <a:r>
              <a:rPr lang="de-DE" baseline="0" dirty="0"/>
              <a:t> der künstlichen Intelligenz, oder auch Wissensrepräsentation.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E872EB4-39F5-46BC-817E-781613DA67A8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0467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600" dirty="0"/>
              <a:t>Mehrere Wörter zusammen</a:t>
            </a:r>
            <a:r>
              <a:rPr lang="de-DE" sz="1600" baseline="0" dirty="0"/>
              <a:t> fassen, mittlere </a:t>
            </a:r>
            <a:r>
              <a:rPr lang="de-DE" sz="1600" baseline="0" dirty="0" err="1"/>
              <a:t>Sentimentinformation</a:t>
            </a:r>
            <a:r>
              <a:rPr lang="de-DE" sz="1600" baseline="0" dirty="0"/>
              <a:t> nehmen</a:t>
            </a:r>
            <a:endParaRPr lang="en-US" sz="16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9DDCE9-C5F2-4F55-B317-41FB9EF39389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700292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sz="1600" dirty="0"/>
          </a:p>
          <a:p>
            <a:r>
              <a:rPr lang="de-DE" sz="1600" dirty="0" err="1"/>
              <a:t>Discussion</a:t>
            </a:r>
            <a:r>
              <a:rPr lang="de-DE" sz="1600" dirty="0"/>
              <a:t> </a:t>
            </a:r>
            <a:r>
              <a:rPr lang="de-DE" sz="1600" dirty="0" err="1"/>
              <a:t>of</a:t>
            </a:r>
            <a:r>
              <a:rPr lang="de-DE" sz="1600" dirty="0"/>
              <a:t> time </a:t>
            </a:r>
            <a:r>
              <a:rPr lang="de-DE" sz="1600" dirty="0" err="1"/>
              <a:t>here</a:t>
            </a:r>
            <a:endParaRPr lang="de-DE" sz="1600" dirty="0"/>
          </a:p>
          <a:p>
            <a:r>
              <a:rPr lang="de-DE" sz="1600" dirty="0"/>
              <a:t>Note: </a:t>
            </a:r>
            <a:r>
              <a:rPr lang="de-DE" sz="1600" dirty="0" err="1"/>
              <a:t>dimension</a:t>
            </a:r>
            <a:r>
              <a:rPr lang="de-DE" sz="1600" dirty="0"/>
              <a:t> </a:t>
            </a:r>
            <a:r>
              <a:rPr lang="de-DE" sz="1600" dirty="0" err="1"/>
              <a:t>of</a:t>
            </a:r>
            <a:r>
              <a:rPr lang="de-DE" sz="1600" dirty="0"/>
              <a:t> 1</a:t>
            </a:r>
            <a:r>
              <a:rPr lang="de-DE" sz="1600" baseline="0" dirty="0"/>
              <a:t> </a:t>
            </a:r>
            <a:r>
              <a:rPr lang="de-DE" sz="1600" baseline="0" dirty="0" err="1"/>
              <a:t>pixel</a:t>
            </a:r>
            <a:r>
              <a:rPr lang="de-DE" sz="1600" baseline="0" dirty="0"/>
              <a:t> </a:t>
            </a:r>
            <a:r>
              <a:rPr lang="de-DE" sz="1600" baseline="0" dirty="0" err="1"/>
              <a:t>or</a:t>
            </a:r>
            <a:r>
              <a:rPr lang="de-DE" sz="1600" baseline="0" dirty="0"/>
              <a:t> 1 </a:t>
            </a:r>
            <a:r>
              <a:rPr lang="de-DE" sz="1600" baseline="0" dirty="0" err="1"/>
              <a:t>word</a:t>
            </a:r>
            <a:r>
              <a:rPr lang="de-DE" sz="1600" baseline="0" dirty="0"/>
              <a:t> </a:t>
            </a:r>
            <a:r>
              <a:rPr lang="de-DE" sz="1600" baseline="0" dirty="0" err="1"/>
              <a:t>can</a:t>
            </a:r>
            <a:r>
              <a:rPr lang="de-DE" sz="1600" baseline="0" dirty="0"/>
              <a:t> still </a:t>
            </a:r>
            <a:r>
              <a:rPr lang="de-DE" sz="1600" baseline="0" dirty="0" err="1"/>
              <a:t>be</a:t>
            </a:r>
            <a:r>
              <a:rPr lang="de-DE" sz="1600" baseline="0" dirty="0"/>
              <a:t> </a:t>
            </a:r>
            <a:r>
              <a:rPr lang="de-DE" sz="1600" baseline="0" dirty="0" err="1"/>
              <a:t>highly</a:t>
            </a:r>
            <a:r>
              <a:rPr lang="de-DE" sz="1600" baseline="0" dirty="0"/>
              <a:t>-dimensional (RGB Value, Word Embeddings) </a:t>
            </a:r>
          </a:p>
          <a:p>
            <a:endParaRPr lang="de-DE" sz="1600" baseline="0" dirty="0"/>
          </a:p>
          <a:p>
            <a:r>
              <a:rPr lang="de-DE" sz="1600" baseline="0" dirty="0"/>
              <a:t>1d </a:t>
            </a:r>
            <a:r>
              <a:rPr lang="de-DE" sz="1600" baseline="0" dirty="0" err="1"/>
              <a:t>convolution</a:t>
            </a:r>
            <a:r>
              <a:rPr lang="de-DE" sz="1600" baseline="0" dirty="0"/>
              <a:t> </a:t>
            </a:r>
            <a:r>
              <a:rPr lang="de-DE" sz="1600" baseline="0" dirty="0" err="1"/>
              <a:t>is</a:t>
            </a:r>
            <a:r>
              <a:rPr lang="de-DE" sz="1600" baseline="0" dirty="0"/>
              <a:t> </a:t>
            </a:r>
            <a:r>
              <a:rPr lang="de-DE" sz="1600" baseline="0" dirty="0" err="1"/>
              <a:t>mathematically</a:t>
            </a:r>
            <a:r>
              <a:rPr lang="de-DE" sz="1600" baseline="0" dirty="0"/>
              <a:t> simpler, </a:t>
            </a:r>
            <a:r>
              <a:rPr lang="de-DE" sz="1600" baseline="0" dirty="0" err="1"/>
              <a:t>basically</a:t>
            </a:r>
            <a:r>
              <a:rPr lang="de-DE" sz="1600" baseline="0" dirty="0"/>
              <a:t> </a:t>
            </a:r>
            <a:r>
              <a:rPr lang="de-DE" sz="1600" baseline="0" dirty="0" err="1"/>
              <a:t>weighted</a:t>
            </a:r>
            <a:r>
              <a:rPr lang="de-DE" sz="1600" baseline="0" dirty="0"/>
              <a:t> </a:t>
            </a:r>
            <a:r>
              <a:rPr lang="de-DE" sz="1600" baseline="0" dirty="0" err="1"/>
              <a:t>average</a:t>
            </a:r>
            <a:endParaRPr lang="en-US" sz="16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9DDCE9-C5F2-4F55-B317-41FB9EF39389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347508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600" dirty="0"/>
              <a:t>Vorsichtig</a:t>
            </a:r>
            <a:r>
              <a:rPr lang="de-DE" sz="1600" baseline="0" dirty="0"/>
              <a:t> mit Terminologie, in jedem Paper anders. f und g werden klassischerweise für </a:t>
            </a:r>
            <a:r>
              <a:rPr lang="de-DE" sz="1600" baseline="0" dirty="0" err="1"/>
              <a:t>convolution</a:t>
            </a:r>
            <a:r>
              <a:rPr lang="de-DE" sz="1600" baseline="0" dirty="0"/>
              <a:t> benutzt, oft statt g auch w (=</a:t>
            </a:r>
            <a:r>
              <a:rPr lang="de-DE" sz="1600" baseline="0" dirty="0" err="1"/>
              <a:t>weights</a:t>
            </a:r>
            <a:r>
              <a:rPr lang="de-DE" sz="1600" baseline="0" dirty="0"/>
              <a:t>) und a (=</a:t>
            </a:r>
            <a:r>
              <a:rPr lang="de-DE" sz="1600" baseline="0" dirty="0" err="1"/>
              <a:t>age</a:t>
            </a:r>
            <a:r>
              <a:rPr lang="de-DE" sz="1600" baseline="0" dirty="0"/>
              <a:t>) statt m</a:t>
            </a:r>
          </a:p>
          <a:p>
            <a:endParaRPr lang="de-DE" sz="1600" baseline="0" dirty="0"/>
          </a:p>
          <a:p>
            <a:r>
              <a:rPr lang="de-DE" sz="1600" baseline="0" dirty="0"/>
              <a:t>Diese Folie: klassische Darstellung von 1d </a:t>
            </a:r>
            <a:r>
              <a:rPr lang="de-DE" sz="1600" baseline="0" dirty="0" err="1"/>
              <a:t>convolution</a:t>
            </a:r>
            <a:r>
              <a:rPr lang="de-DE" sz="1600" baseline="0" dirty="0"/>
              <a:t> in Mathe, nächste Folie: </a:t>
            </a:r>
            <a:r>
              <a:rPr lang="de-DE" sz="1600" baseline="0" dirty="0" err="1"/>
              <a:t>convolution</a:t>
            </a:r>
            <a:r>
              <a:rPr lang="de-DE" sz="1600" baseline="0" dirty="0"/>
              <a:t> in NLP</a:t>
            </a:r>
            <a:endParaRPr lang="en-US" sz="16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9DDCE9-C5F2-4F55-B317-41FB9EF39389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477113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600" dirty="0"/>
              <a:t>PAD = </a:t>
            </a:r>
            <a:r>
              <a:rPr lang="de-DE" sz="1600" dirty="0" err="1"/>
              <a:t>Padding</a:t>
            </a:r>
            <a:r>
              <a:rPr lang="de-DE" sz="1600" dirty="0"/>
              <a:t> um Sätze auf gleiche Länge zu bringen</a:t>
            </a:r>
          </a:p>
          <a:p>
            <a:r>
              <a:rPr lang="de-DE" sz="1600" dirty="0"/>
              <a:t>Dimension des </a:t>
            </a:r>
            <a:r>
              <a:rPr lang="de-DE" sz="1600" dirty="0" err="1"/>
              <a:t>FIlters</a:t>
            </a:r>
            <a:r>
              <a:rPr lang="de-DE" sz="1600" dirty="0"/>
              <a:t> R hoch 6 ((2*1+1) *2)</a:t>
            </a:r>
            <a:endParaRPr lang="de-DE" sz="1600" baseline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9DDCE9-C5F2-4F55-B317-41FB9EF39389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705504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600" dirty="0"/>
              <a:t>Diskutieren, wie</a:t>
            </a:r>
            <a:r>
              <a:rPr lang="de-DE" sz="1600" baseline="0" dirty="0"/>
              <a:t> man f und g auf die Terminologie hier </a:t>
            </a:r>
            <a:r>
              <a:rPr lang="de-DE" sz="1600" baseline="0" dirty="0" err="1"/>
              <a:t>mappt</a:t>
            </a:r>
            <a:r>
              <a:rPr lang="de-DE" sz="1600" baseline="0" dirty="0"/>
              <a:t>:</a:t>
            </a:r>
          </a:p>
          <a:p>
            <a:r>
              <a:rPr lang="de-DE" sz="1600" baseline="0" dirty="0"/>
              <a:t>f entspricht der Vektor-Repräsentation (x) und g dem </a:t>
            </a:r>
            <a:r>
              <a:rPr lang="de-DE" sz="1600" baseline="0" dirty="0" err="1"/>
              <a:t>convolutional</a:t>
            </a:r>
            <a:r>
              <a:rPr lang="de-DE" sz="1600" baseline="0" dirty="0"/>
              <a:t> </a:t>
            </a:r>
            <a:r>
              <a:rPr lang="de-DE" sz="1600" baseline="0" dirty="0" err="1"/>
              <a:t>filter</a:t>
            </a:r>
            <a:r>
              <a:rPr lang="de-DE" sz="1600" baseline="0" dirty="0"/>
              <a:t> (w)</a:t>
            </a:r>
          </a:p>
          <a:p>
            <a:r>
              <a:rPr lang="de-DE" sz="1600" baseline="0" dirty="0"/>
              <a:t>Definition der Matrix-Multiplikation, der Wert an der Stelle i der Ergebnismatrix ergibt sich über die Summe der Produkte der entsprechenden Stellen in w und x,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9DDCE9-C5F2-4F55-B317-41FB9EF39389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704849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600" b="1" dirty="0"/>
              <a:t>Beide Terme sind </a:t>
            </a:r>
            <a:r>
              <a:rPr lang="de-DE" sz="1600" b="1"/>
              <a:t>wichtig</a:t>
            </a:r>
            <a:r>
              <a:rPr lang="de-DE" sz="1600" b="1" baseline="0"/>
              <a:t>! Machen die Optimierung des Netzes einfacher.</a:t>
            </a:r>
            <a:endParaRPr lang="en-US" sz="1600" b="1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9DDCE9-C5F2-4F55-B317-41FB9EF39389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657701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kommt</a:t>
            </a:r>
            <a:r>
              <a:rPr lang="en-US" dirty="0"/>
              <a:t> auf die </a:t>
            </a:r>
            <a:r>
              <a:rPr lang="en-US" dirty="0" err="1"/>
              <a:t>Terminologie</a:t>
            </a:r>
            <a:r>
              <a:rPr lang="en-US" dirty="0"/>
              <a:t> und die Library an: oft </a:t>
            </a:r>
            <a:r>
              <a:rPr lang="en-US" dirty="0" err="1"/>
              <a:t>werden</a:t>
            </a:r>
            <a:r>
              <a:rPr lang="en-US" dirty="0"/>
              <a:t> convolution und pooling layer </a:t>
            </a:r>
            <a:r>
              <a:rPr lang="en-US" dirty="0" err="1"/>
              <a:t>auch</a:t>
            </a:r>
            <a:r>
              <a:rPr lang="en-US" dirty="0"/>
              <a:t> </a:t>
            </a:r>
            <a:r>
              <a:rPr lang="en-US" dirty="0" err="1"/>
              <a:t>getrennt</a:t>
            </a:r>
            <a:r>
              <a:rPr lang="en-US" dirty="0"/>
              <a:t> </a:t>
            </a:r>
            <a:r>
              <a:rPr lang="en-US" dirty="0" err="1"/>
              <a:t>gesehen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E872EB4-39F5-46BC-817E-781613DA67A8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62502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600" dirty="0"/>
              <a:t>Damit sie auch mal eine andere Darstellung sehen:</a:t>
            </a:r>
          </a:p>
          <a:p>
            <a:r>
              <a:rPr lang="de-DE" sz="1600" b="1" dirty="0"/>
              <a:t>VIEL ZEIT LASSEN</a:t>
            </a:r>
          </a:p>
          <a:p>
            <a:r>
              <a:rPr lang="de-DE" sz="1600" dirty="0"/>
              <a:t>Region</a:t>
            </a:r>
            <a:r>
              <a:rPr lang="de-DE" sz="1600" baseline="0" dirty="0"/>
              <a:t> </a:t>
            </a:r>
            <a:r>
              <a:rPr lang="de-DE" sz="1600" baseline="0" dirty="0" err="1"/>
              <a:t>size</a:t>
            </a:r>
            <a:r>
              <a:rPr lang="de-DE" sz="1600" baseline="0" dirty="0"/>
              <a:t> = </a:t>
            </a:r>
            <a:r>
              <a:rPr lang="de-DE" sz="1600" baseline="0" dirty="0" err="1"/>
              <a:t>ngram</a:t>
            </a:r>
            <a:r>
              <a:rPr lang="de-DE" sz="1600" baseline="0" dirty="0"/>
              <a:t> </a:t>
            </a:r>
            <a:r>
              <a:rPr lang="de-DE" sz="1600" baseline="0" dirty="0" err="1"/>
              <a:t>size</a:t>
            </a:r>
            <a:r>
              <a:rPr lang="de-DE" sz="1600" baseline="0" dirty="0"/>
              <a:t>, 4grams, </a:t>
            </a:r>
            <a:r>
              <a:rPr lang="de-DE" sz="1600" baseline="0" dirty="0" err="1"/>
              <a:t>trigrams</a:t>
            </a:r>
            <a:r>
              <a:rPr lang="de-DE" sz="1600" baseline="0" dirty="0"/>
              <a:t>, </a:t>
            </a:r>
            <a:r>
              <a:rPr lang="de-DE" sz="1600" baseline="0" dirty="0" err="1"/>
              <a:t>bigrams</a:t>
            </a:r>
            <a:endParaRPr lang="de-DE" sz="1600" baseline="0" dirty="0"/>
          </a:p>
          <a:p>
            <a:r>
              <a:rPr lang="de-DE" sz="1600" baseline="0" dirty="0"/>
              <a:t>2 </a:t>
            </a:r>
            <a:r>
              <a:rPr lang="de-DE" sz="1600" baseline="0" dirty="0" err="1"/>
              <a:t>filter</a:t>
            </a:r>
            <a:r>
              <a:rPr lang="de-DE" sz="1600" baseline="0" dirty="0"/>
              <a:t>: kann man sich hintereinander oder übereinander vorstellen</a:t>
            </a:r>
          </a:p>
          <a:p>
            <a:r>
              <a:rPr lang="de-DE" sz="1600" baseline="0" dirty="0"/>
              <a:t>Wir fahren mit dem Filter über den Input (mit der Hand für </a:t>
            </a:r>
            <a:r>
              <a:rPr lang="de-DE" sz="1600" baseline="0" dirty="0" err="1"/>
              <a:t>fourgrams</a:t>
            </a:r>
            <a:r>
              <a:rPr lang="de-DE" sz="1600" baseline="0" dirty="0"/>
              <a:t> zeigen: I like </a:t>
            </a:r>
            <a:r>
              <a:rPr lang="de-DE" sz="1600" baseline="0" dirty="0" err="1"/>
              <a:t>this</a:t>
            </a:r>
            <a:r>
              <a:rPr lang="de-DE" sz="1600" baseline="0" dirty="0"/>
              <a:t> </a:t>
            </a:r>
            <a:r>
              <a:rPr lang="de-DE" sz="1600" baseline="0" dirty="0" err="1"/>
              <a:t>movie</a:t>
            </a:r>
            <a:r>
              <a:rPr lang="de-DE" sz="1600" baseline="0" dirty="0"/>
              <a:t>, like </a:t>
            </a:r>
            <a:r>
              <a:rPr lang="de-DE" sz="1600" baseline="0" dirty="0" err="1"/>
              <a:t>this</a:t>
            </a:r>
            <a:r>
              <a:rPr lang="de-DE" sz="1600" baseline="0" dirty="0"/>
              <a:t> </a:t>
            </a:r>
            <a:r>
              <a:rPr lang="de-DE" sz="1600" baseline="0" dirty="0" err="1"/>
              <a:t>movie</a:t>
            </a:r>
            <a:r>
              <a:rPr lang="de-DE" sz="1600" baseline="0" dirty="0"/>
              <a:t> </a:t>
            </a:r>
            <a:r>
              <a:rPr lang="de-DE" sz="1600" baseline="0" dirty="0" err="1"/>
              <a:t>very</a:t>
            </a:r>
            <a:r>
              <a:rPr lang="de-DE" sz="1600" baseline="0" dirty="0"/>
              <a:t>, </a:t>
            </a:r>
            <a:r>
              <a:rPr lang="de-DE" sz="1600" baseline="0" dirty="0" err="1"/>
              <a:t>this</a:t>
            </a:r>
            <a:r>
              <a:rPr lang="de-DE" sz="1600" baseline="0" dirty="0"/>
              <a:t> </a:t>
            </a:r>
            <a:r>
              <a:rPr lang="de-DE" sz="1600" baseline="0" dirty="0" err="1"/>
              <a:t>movie</a:t>
            </a:r>
            <a:r>
              <a:rPr lang="de-DE" sz="1600" baseline="0" dirty="0"/>
              <a:t> </a:t>
            </a:r>
            <a:r>
              <a:rPr lang="de-DE" sz="1600" baseline="0" dirty="0" err="1"/>
              <a:t>very</a:t>
            </a:r>
            <a:r>
              <a:rPr lang="de-DE" sz="1600" baseline="0" dirty="0"/>
              <a:t> </a:t>
            </a:r>
            <a:r>
              <a:rPr lang="de-DE" sz="1600" baseline="0" dirty="0" err="1"/>
              <a:t>much</a:t>
            </a:r>
            <a:r>
              <a:rPr lang="de-DE" sz="1600" baseline="0" dirty="0"/>
              <a:t>, </a:t>
            </a:r>
            <a:r>
              <a:rPr lang="de-DE" sz="1600" baseline="0" dirty="0" err="1"/>
              <a:t>movie</a:t>
            </a:r>
            <a:r>
              <a:rPr lang="de-DE" sz="1600" baseline="0" dirty="0"/>
              <a:t> </a:t>
            </a:r>
            <a:r>
              <a:rPr lang="de-DE" sz="1600" baseline="0" dirty="0" err="1"/>
              <a:t>very</a:t>
            </a:r>
            <a:r>
              <a:rPr lang="de-DE" sz="1600" baseline="0" dirty="0"/>
              <a:t> </a:t>
            </a:r>
            <a:r>
              <a:rPr lang="de-DE" sz="1600" baseline="0" dirty="0" err="1"/>
              <a:t>much</a:t>
            </a:r>
            <a:r>
              <a:rPr lang="de-DE" sz="1600" baseline="0" dirty="0"/>
              <a:t> !)</a:t>
            </a:r>
          </a:p>
          <a:p>
            <a:r>
              <a:rPr lang="de-DE" sz="1600" baseline="0" dirty="0"/>
              <a:t>Max Pooling</a:t>
            </a:r>
            <a:endParaRPr lang="en-US" sz="16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9DDCE9-C5F2-4F55-B317-41FB9EF39389}" type="slidenum">
              <a:rPr lang="de-DE" smtClean="0"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1067172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600" dirty="0"/>
              <a:t>Diese</a:t>
            </a:r>
            <a:r>
              <a:rPr lang="de-DE" sz="1600" baseline="0" dirty="0"/>
              <a:t> Darstellung ist sehr bekannt geworden. </a:t>
            </a:r>
            <a:endParaRPr lang="en-US" sz="16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9DDCE9-C5F2-4F55-B317-41FB9EF39389}" type="slidenum">
              <a:rPr lang="de-DE" smtClean="0"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633503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400" dirty="0"/>
              <a:t>Erklären, dass die Features nicht immer so klar und interpretierbar</a:t>
            </a:r>
            <a:r>
              <a:rPr lang="de-DE" sz="1400" baseline="0" dirty="0"/>
              <a:t> sind</a:t>
            </a:r>
            <a:endParaRPr lang="en-US" sz="14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9DDCE9-C5F2-4F55-B317-41FB9EF39389}" type="slidenum">
              <a:rPr lang="de-DE" smtClean="0"/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040797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Beispiel für Business Analytics Studenten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E872EB4-39F5-46BC-817E-781613DA67A8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1830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400" dirty="0"/>
              <a:t>Erklären, dass die Features nicht immer so klar und interpretierbar</a:t>
            </a:r>
            <a:r>
              <a:rPr lang="de-DE" sz="1400" baseline="0" dirty="0"/>
              <a:t> sind</a:t>
            </a:r>
            <a:endParaRPr lang="en-US" sz="14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9DDCE9-C5F2-4F55-B317-41FB9EF39389}" type="slidenum">
              <a:rPr lang="de-DE" smtClean="0"/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7103745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400" dirty="0"/>
              <a:t>Erklären, dass die Features nicht immer so klar und interpretierbar</a:t>
            </a:r>
            <a:r>
              <a:rPr lang="de-DE" sz="1400" baseline="0" dirty="0"/>
              <a:t> sind</a:t>
            </a:r>
            <a:endParaRPr lang="en-US" sz="14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9DDCE9-C5F2-4F55-B317-41FB9EF39389}" type="slidenum">
              <a:rPr lang="de-DE" smtClean="0"/>
              <a:t>34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1163871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Beispiel für Business Analytics Studenten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E872EB4-39F5-46BC-817E-781613DA67A8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91405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E872EB4-39F5-46BC-817E-781613DA67A8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241315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dirty="0"/>
              <a:t>Information flows now in two directions</a:t>
            </a:r>
          </a:p>
          <a:p>
            <a:pPr lvl="1"/>
            <a:r>
              <a:rPr lang="en" dirty="0"/>
              <a:t>Vertically: Input x --&gt;to output o</a:t>
            </a:r>
          </a:p>
          <a:p>
            <a:pPr lvl="1"/>
            <a:r>
              <a:rPr lang="en" dirty="0"/>
              <a:t>Horizontally: Between hidden states along the sequence axis</a:t>
            </a:r>
          </a:p>
          <a:p>
            <a:endParaRPr lang="en" dirty="0"/>
          </a:p>
          <a:p>
            <a:r>
              <a:rPr lang="en" dirty="0"/>
              <a:t>Knowledge about the previously processed input are shared, i.e., the network’s hidden state after processing the previous words is known</a:t>
            </a:r>
          </a:p>
          <a:p>
            <a:endParaRPr lang="en" dirty="0"/>
          </a:p>
          <a:p>
            <a:r>
              <a:rPr lang="en" dirty="0"/>
              <a:t>This overcomes the shortcomings of a plain feed forward NN</a:t>
            </a:r>
          </a:p>
          <a:p>
            <a:endParaRPr lang="en" dirty="0"/>
          </a:p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E872EB4-39F5-46BC-817E-781613DA67A8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669942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E872EB4-39F5-46BC-817E-781613DA67A8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552540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Welche </a:t>
            </a:r>
            <a:r>
              <a:rPr lang="de-DE" dirty="0" err="1"/>
              <a:t>tasks</a:t>
            </a:r>
            <a:r>
              <a:rPr lang="de-DE" dirty="0"/>
              <a:t> für welche Architektur?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G2P?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E872EB4-39F5-46BC-817E-781613DA67A8}" type="slidenum">
              <a:rPr lang="en-US" smtClean="0"/>
              <a:pPr>
                <a:defRPr/>
              </a:pPr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567374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Welche </a:t>
            </a:r>
            <a:r>
              <a:rPr lang="de-DE" dirty="0" err="1"/>
              <a:t>tasks</a:t>
            </a:r>
            <a:r>
              <a:rPr lang="de-DE" dirty="0"/>
              <a:t> für welche Architektur?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G2P?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E872EB4-39F5-46BC-817E-781613DA67A8}" type="slidenum">
              <a:rPr lang="en-US" smtClean="0"/>
              <a:pPr>
                <a:defRPr/>
              </a:pPr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506195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E872EB4-39F5-46BC-817E-781613DA67A8}" type="slidenum">
              <a:rPr lang="en-US" smtClean="0"/>
              <a:pPr>
                <a:defRPr/>
              </a:pPr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81225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E872EB4-39F5-46BC-817E-781613DA67A8}" type="slidenum">
              <a:rPr lang="en-US" smtClean="0"/>
              <a:pPr>
                <a:defRPr/>
              </a:pPr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37820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Beispiel für Business Analytics Studenten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E872EB4-39F5-46BC-817E-781613DA67A8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34195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/>
              <a:t>All (deep) neural network tend to suffer from too small or too big gradients</a:t>
            </a:r>
          </a:p>
          <a:p>
            <a:pPr lvl="1"/>
            <a:r>
              <a:rPr lang="en-US" sz="1500" dirty="0"/>
              <a:t>Unrolling makes RNN easily quite deep</a:t>
            </a:r>
          </a:p>
          <a:p>
            <a:pPr lvl="1"/>
            <a:r>
              <a:rPr lang="en-US" sz="1500" dirty="0"/>
              <a:t>The gradient determines the size of the weight update during back-propagation</a:t>
            </a:r>
          </a:p>
          <a:p>
            <a:r>
              <a:rPr lang="en-US" sz="1800" dirty="0"/>
              <a:t>Back-propagation is a chain of multiplications</a:t>
            </a:r>
          </a:p>
          <a:p>
            <a:pPr lvl="1"/>
            <a:r>
              <a:rPr lang="en-US" sz="1500" dirty="0"/>
              <a:t>Small gradients shrink towards zero </a:t>
            </a:r>
            <a:r>
              <a:rPr lang="en-US" sz="1500" dirty="0">
                <a:sym typeface="Wingdings" pitchFamily="2" charset="2"/>
              </a:rPr>
              <a:t> </a:t>
            </a:r>
            <a:r>
              <a:rPr lang="en-US" sz="1500" dirty="0"/>
              <a:t>vanishing gradients = no weight update</a:t>
            </a:r>
            <a:endParaRPr lang="en-US" sz="1200" dirty="0"/>
          </a:p>
          <a:p>
            <a:pPr lvl="1"/>
            <a:r>
              <a:rPr lang="en-US" sz="1500" dirty="0"/>
              <a:t>Large gradients grow towards infinity </a:t>
            </a:r>
            <a:r>
              <a:rPr lang="en-US" sz="1500" dirty="0">
                <a:sym typeface="Wingdings" pitchFamily="2" charset="2"/>
              </a:rPr>
              <a:t> exploding gradients = extremely large weight updates</a:t>
            </a:r>
          </a:p>
          <a:p>
            <a:pPr lvl="1"/>
            <a:endParaRPr lang="en-US" sz="1500" dirty="0"/>
          </a:p>
          <a:p>
            <a:pPr lvl="1"/>
            <a:endParaRPr lang="en-US" dirty="0"/>
          </a:p>
          <a:p>
            <a:endParaRPr lang="en-US" dirty="0"/>
          </a:p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E872EB4-39F5-46BC-817E-781613DA67A8}" type="slidenum">
              <a:rPr lang="en-US" smtClean="0"/>
              <a:pPr>
                <a:defRPr/>
              </a:pPr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969895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E872EB4-39F5-46BC-817E-781613DA67A8}" type="slidenum">
              <a:rPr lang="en-US" smtClean="0"/>
              <a:pPr>
                <a:defRPr/>
              </a:pPr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250617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Selbes</a:t>
            </a:r>
            <a:r>
              <a:rPr lang="de-DE" dirty="0"/>
              <a:t> Prinzip mit Wörtern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E872EB4-39F5-46BC-817E-781613DA67A8}" type="slidenum">
              <a:rPr lang="en-US" smtClean="0"/>
              <a:pPr>
                <a:defRPr/>
              </a:pPr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39823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sz="1200" b="0" i="0" u="none" strike="noStrike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(474MB of C code) (I was originally going to train only on the kernel but that by itself is only ~16MB). Then I trained several as-large-as-fits-on-my-GPU 3-layer LSTMs over a period of a few days. These models have about 10 million parameters, which is still on the lower end for RNN models.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E872EB4-39F5-46BC-817E-781613DA67A8}" type="slidenum">
              <a:rPr lang="en-US" smtClean="0"/>
              <a:pPr>
                <a:defRPr/>
              </a:pPr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960258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Beispiel für Business Analytics Studenten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E872EB4-39F5-46BC-817E-781613DA67A8}" type="slidenum">
              <a:rPr lang="en-US" smtClean="0"/>
              <a:pPr>
                <a:defRPr/>
              </a:pPr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84662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Der Generator </a:t>
            </a:r>
            <a:r>
              <a:rPr lang="en-US" dirty="0" err="1"/>
              <a:t>macht</a:t>
            </a:r>
            <a:r>
              <a:rPr lang="en-US" dirty="0"/>
              <a:t> </a:t>
            </a:r>
            <a:r>
              <a:rPr lang="en-US" dirty="0" err="1"/>
              <a:t>wirklich</a:t>
            </a:r>
            <a:r>
              <a:rPr lang="en-US" dirty="0"/>
              <a:t> </a:t>
            </a:r>
            <a:r>
              <a:rPr lang="en-US" dirty="0" err="1"/>
              <a:t>schlechte</a:t>
            </a:r>
            <a:r>
              <a:rPr lang="en-US" dirty="0"/>
              <a:t> Fakes, </a:t>
            </a:r>
            <a:r>
              <a:rPr lang="en-US" dirty="0" err="1"/>
              <a:t>aber</a:t>
            </a:r>
            <a:r>
              <a:rPr lang="en-US" dirty="0"/>
              <a:t> der </a:t>
            </a:r>
            <a:r>
              <a:rPr lang="en-US" dirty="0" err="1"/>
              <a:t>DIskriminator</a:t>
            </a:r>
            <a:r>
              <a:rPr lang="en-US" dirty="0"/>
              <a:t> hat </a:t>
            </a:r>
            <a:r>
              <a:rPr lang="en-US" dirty="0" err="1"/>
              <a:t>noch</a:t>
            </a:r>
            <a:r>
              <a:rPr lang="en-US" dirty="0"/>
              <a:t> </a:t>
            </a:r>
            <a:r>
              <a:rPr lang="en-US" dirty="0" err="1"/>
              <a:t>keine</a:t>
            </a:r>
            <a:r>
              <a:rPr lang="en-US" dirty="0"/>
              <a:t> </a:t>
            </a:r>
            <a:r>
              <a:rPr lang="en-US" dirty="0" err="1"/>
              <a:t>Ahnung</a:t>
            </a:r>
            <a:r>
              <a:rPr lang="en-US" dirty="0"/>
              <a:t>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E872EB4-39F5-46BC-817E-781613DA67A8}" type="slidenum">
              <a:rPr lang="en-US" smtClean="0"/>
              <a:pPr>
                <a:defRPr/>
              </a:pPr>
              <a:t>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847367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E872EB4-39F5-46BC-817E-781613DA67A8}" type="slidenum">
              <a:rPr lang="en-US" smtClean="0"/>
              <a:pPr>
                <a:defRPr/>
              </a:pPr>
              <a:t>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26496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E872EB4-39F5-46BC-817E-781613DA67A8}" type="slidenum">
              <a:rPr lang="en-US" smtClean="0"/>
              <a:pPr>
                <a:defRPr/>
              </a:pPr>
              <a:t>95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4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2000" b="1" dirty="0"/>
              <a:t>Das Internet ist voll mit Katzenfotos</a:t>
            </a:r>
          </a:p>
          <a:p>
            <a:r>
              <a:rPr lang="de-DE" sz="2000" b="1" dirty="0"/>
              <a:t>Unterschiedliche</a:t>
            </a:r>
            <a:r>
              <a:rPr lang="de-DE" sz="2000" b="1" baseline="0" dirty="0"/>
              <a:t> Größen, Formen, Farben, Perspektiven</a:t>
            </a:r>
          </a:p>
          <a:p>
            <a:r>
              <a:rPr lang="de-DE" sz="2000" b="1" baseline="0" dirty="0" err="1"/>
              <a:t>image</a:t>
            </a:r>
            <a:r>
              <a:rPr lang="de-DE" sz="2000" b="1" baseline="0" dirty="0"/>
              <a:t> </a:t>
            </a:r>
            <a:r>
              <a:rPr lang="de-DE" sz="2000" b="1" baseline="0" dirty="0" err="1"/>
              <a:t>recognition</a:t>
            </a:r>
            <a:r>
              <a:rPr lang="de-DE" sz="2000" b="1" baseline="0" dirty="0"/>
              <a:t> soll hier aber immer eine Katze identifizieren.</a:t>
            </a:r>
          </a:p>
          <a:p>
            <a:r>
              <a:rPr lang="de-DE" sz="2000" b="1" baseline="0" dirty="0"/>
              <a:t>Und bei diesen beiden Bildern sollen man unterscheiden können, dass dies eine Katze ist und dies ein Hund, </a:t>
            </a:r>
            <a:r>
              <a:rPr lang="de-DE" sz="2000" b="1" baseline="0" dirty="0" err="1"/>
              <a:t>bzw</a:t>
            </a:r>
            <a:r>
              <a:rPr lang="de-DE" sz="2000" b="1" baseline="0" dirty="0"/>
              <a:t> hier eine Katze und ein Kaninchen. </a:t>
            </a:r>
            <a:endParaRPr lang="de-DE" sz="2000" b="1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9DDCE9-C5F2-4F55-B317-41FB9EF39389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970816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2000" b="1" dirty="0"/>
              <a:t>Die Erkennung</a:t>
            </a:r>
            <a:r>
              <a:rPr lang="de-DE" sz="2000" b="1" baseline="0" dirty="0"/>
              <a:t> der wichtigen Features sollte invariant sein in Bezug auf Aspekte wie Position im Bild </a:t>
            </a:r>
            <a:endParaRPr lang="de-DE" sz="2000" b="1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9DDCE9-C5F2-4F55-B317-41FB9EF39389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640341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selbst</a:t>
            </a:r>
            <a:r>
              <a:rPr lang="en-US" dirty="0"/>
              <a:t> </a:t>
            </a:r>
            <a:r>
              <a:rPr lang="en-US" dirty="0" err="1"/>
              <a:t>lesen</a:t>
            </a:r>
            <a:r>
              <a:rPr lang="en-US" dirty="0"/>
              <a:t> </a:t>
            </a:r>
            <a:r>
              <a:rPr lang="en-US" dirty="0" err="1"/>
              <a:t>lassen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E872EB4-39F5-46BC-817E-781613DA67A8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87798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600" dirty="0"/>
              <a:t>Die Größe des Filters</a:t>
            </a:r>
            <a:r>
              <a:rPr lang="de-DE" sz="1600" baseline="0" dirty="0"/>
              <a:t> ist ein Hyperparameter. </a:t>
            </a:r>
          </a:p>
          <a:p>
            <a:r>
              <a:rPr lang="de-DE" sz="1600" baseline="0" dirty="0"/>
              <a:t>Die Größe der </a:t>
            </a:r>
            <a:r>
              <a:rPr lang="de-DE" sz="1600" baseline="0" dirty="0" err="1"/>
              <a:t>convolvierten</a:t>
            </a:r>
            <a:r>
              <a:rPr lang="de-DE" sz="1600" baseline="0" dirty="0"/>
              <a:t> Repräsentation ist abhängig von der Größe des Inputs und der Größe des Filters (nicht immer sind Filter und </a:t>
            </a:r>
            <a:r>
              <a:rPr lang="de-DE" sz="1600" baseline="0" dirty="0" err="1"/>
              <a:t>convolved</a:t>
            </a:r>
            <a:r>
              <a:rPr lang="de-DE" sz="1600" baseline="0" dirty="0"/>
              <a:t> </a:t>
            </a:r>
            <a:r>
              <a:rPr lang="de-DE" sz="1600" baseline="0" dirty="0" err="1"/>
              <a:t>image</a:t>
            </a:r>
            <a:r>
              <a:rPr lang="de-DE" sz="1600" baseline="0" dirty="0"/>
              <a:t> gleich groß wie in diesem Beispiel). </a:t>
            </a:r>
            <a:endParaRPr lang="en-US" sz="16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9DDCE9-C5F2-4F55-B317-41FB9EF39389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365451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 dirty="0"/>
              <a:t>Learn a good</a:t>
            </a:r>
            <a:r>
              <a:rPr lang="en-US" sz="1600" baseline="0" dirty="0"/>
              <a:t> filter, which features are relevant!</a:t>
            </a:r>
          </a:p>
          <a:p>
            <a:endParaRPr lang="de-DE" sz="1600" baseline="0" dirty="0"/>
          </a:p>
          <a:p>
            <a:r>
              <a:rPr lang="de-DE" sz="1600" baseline="0" dirty="0"/>
              <a:t>Zur Vorstellung: Bildfilter = z.B. </a:t>
            </a:r>
            <a:r>
              <a:rPr lang="de-DE" sz="1600" baseline="0" dirty="0" err="1"/>
              <a:t>Blurring</a:t>
            </a:r>
            <a:r>
              <a:rPr lang="de-DE" sz="1600" baseline="0" dirty="0"/>
              <a:t> </a:t>
            </a:r>
            <a:r>
              <a:rPr lang="de-DE" sz="1600" baseline="0" dirty="0" err="1"/>
              <a:t>bzw</a:t>
            </a:r>
            <a:r>
              <a:rPr lang="de-DE" sz="1600" baseline="0" dirty="0"/>
              <a:t> das Gegenteil: Edge </a:t>
            </a:r>
            <a:r>
              <a:rPr lang="de-DE" sz="1600" baseline="0" dirty="0" err="1"/>
              <a:t>Detection</a:t>
            </a:r>
            <a:r>
              <a:rPr lang="de-DE" sz="1600" baseline="0" dirty="0"/>
              <a:t> (Verhältnis des Pixels zu den Nachbarpixeln)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9DDCE9-C5F2-4F55-B317-41FB9EF39389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698764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600" dirty="0" err="1"/>
              <a:t>Spektogram</a:t>
            </a:r>
            <a:r>
              <a:rPr lang="de-DE" sz="1600" dirty="0"/>
              <a:t> für „</a:t>
            </a:r>
            <a:r>
              <a:rPr lang="de-DE" sz="1600" dirty="0" err="1"/>
              <a:t>tatata</a:t>
            </a:r>
            <a:r>
              <a:rPr lang="de-DE" sz="1600" dirty="0"/>
              <a:t>“</a:t>
            </a:r>
            <a:endParaRPr lang="en-US" sz="1600" dirty="0"/>
          </a:p>
          <a:p>
            <a:r>
              <a:rPr lang="de-DE" sz="1600" dirty="0"/>
              <a:t>Unterschiedliche</a:t>
            </a:r>
            <a:r>
              <a:rPr lang="de-DE" sz="1600" baseline="0" dirty="0"/>
              <a:t> Sprecher haben unterschiedlich große Kehlköpfe, unterschiedlich lange Stimmbänder, unterschiedliche Stimmlage </a:t>
            </a:r>
            <a:r>
              <a:rPr lang="de-DE" sz="1600" baseline="0" dirty="0" err="1"/>
              <a:t>etc</a:t>
            </a:r>
            <a:r>
              <a:rPr lang="de-DE" sz="1600" baseline="0" dirty="0"/>
              <a:t>, aber Änderungsmuster in der Frequenz für bestimmte Laute sind ähnlich</a:t>
            </a:r>
            <a:endParaRPr lang="en-US" sz="16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9DDCE9-C5F2-4F55-B317-41FB9EF39389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977561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1" descr="schmuckgrafik1.ti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63" y="523875"/>
            <a:ext cx="8782050" cy="107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Bild 14" descr="logo+claim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8500" y="685800"/>
            <a:ext cx="1866900" cy="806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Line 7"/>
          <p:cNvSpPr>
            <a:spLocks noChangeShapeType="1"/>
          </p:cNvSpPr>
          <p:nvPr/>
        </p:nvSpPr>
        <p:spPr bwMode="auto">
          <a:xfrm>
            <a:off x="252413" y="6489700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noProof="0" dirty="0"/>
          </a:p>
        </p:txBody>
      </p:sp>
      <p:sp>
        <p:nvSpPr>
          <p:cNvPr id="8" name="Line 8"/>
          <p:cNvSpPr>
            <a:spLocks noChangeShapeType="1"/>
          </p:cNvSpPr>
          <p:nvPr/>
        </p:nvSpPr>
        <p:spPr bwMode="auto">
          <a:xfrm>
            <a:off x="252413" y="6489700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noProof="0" dirty="0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358775" y="1879600"/>
            <a:ext cx="6734175" cy="577850"/>
          </a:xfrm>
        </p:spPr>
        <p:txBody>
          <a:bodyPr anchor="t"/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de-DE" noProof="0" dirty="0"/>
              <a:t>Titelmasterformat durch Klicken bearbeiten</a:t>
            </a:r>
            <a:endParaRPr lang="en-US" noProof="0" dirty="0"/>
          </a:p>
        </p:txBody>
      </p:sp>
      <p:sp>
        <p:nvSpPr>
          <p:cNvPr id="7172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358775" y="2789238"/>
            <a:ext cx="6734175" cy="94456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ct val="0"/>
              </a:spcBef>
              <a:buFont typeface="Wingdings" pitchFamily="2" charset="2"/>
              <a:buNone/>
              <a:defRPr b="0" i="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1pPr>
          </a:lstStyle>
          <a:p>
            <a:r>
              <a:rPr lang="de-DE" noProof="0" dirty="0"/>
              <a:t>Formatvorlage des Untertitelmasters durch Klicken bearbeiten</a:t>
            </a:r>
            <a:endParaRPr lang="en-US" noProof="0" dirty="0"/>
          </a:p>
        </p:txBody>
      </p:sp>
      <p:pic>
        <p:nvPicPr>
          <p:cNvPr id="9" name="Grafik 11" descr="schmuckgrafik1.tif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63" y="523875"/>
            <a:ext cx="8782050" cy="107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Bild 14" descr="logo+claim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8500" y="685800"/>
            <a:ext cx="1866900" cy="806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600"/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592263"/>
            <a:ext cx="8640763" cy="1836737"/>
          </a:xfrm>
          <a:prstGeom prst="rect">
            <a:avLst/>
          </a:prstGeom>
        </p:spPr>
        <p:txBody>
          <a:bodyPr/>
          <a:lstStyle>
            <a:lvl1pPr marL="265113" indent="-265113">
              <a:buClr>
                <a:schemeClr val="accent6"/>
              </a:buClr>
              <a:buFont typeface="Arial" panose="020B0604020202020204" pitchFamily="34" charset="0"/>
              <a:buChar char="•"/>
              <a:defRPr sz="2200" b="0" i="0">
                <a:latin typeface="Helvetica Neue Light" panose="02000403000000020004" pitchFamily="2" charset="0"/>
                <a:ea typeface="Helvetica Neue Light" panose="02000403000000020004" pitchFamily="2" charset="0"/>
              </a:defRPr>
            </a:lvl1pPr>
            <a:lvl2pPr marL="446088" indent="-265113">
              <a:buClr>
                <a:schemeClr val="accent6"/>
              </a:buClr>
              <a:buFont typeface="Arial" panose="020B0604020202020204" pitchFamily="34" charset="0"/>
              <a:buChar char="•"/>
              <a:defRPr sz="2000" b="0" i="0">
                <a:latin typeface="Helvetica Neue Light" panose="02000403000000020004" pitchFamily="2" charset="0"/>
                <a:ea typeface="Helvetica Neue Light" panose="02000403000000020004" pitchFamily="2" charset="0"/>
              </a:defRPr>
            </a:lvl2pPr>
            <a:lvl3pPr marL="627063" indent="-276225">
              <a:buClr>
                <a:schemeClr val="accent6"/>
              </a:buClr>
              <a:buFont typeface="Arial" panose="020B0604020202020204" pitchFamily="34" charset="0"/>
              <a:buChar char="•"/>
              <a:defRPr sz="2000" b="0" i="0">
                <a:latin typeface="Helvetica Neue Light" panose="02000403000000020004" pitchFamily="2" charset="0"/>
                <a:ea typeface="Helvetica Neue Light" panose="02000403000000020004" pitchFamily="2" charset="0"/>
              </a:defRPr>
            </a:lvl3pPr>
            <a:lvl4pPr>
              <a:buClr>
                <a:schemeClr val="accent6"/>
              </a:buClr>
              <a:buFont typeface="Arial" pitchFamily="34" charset="0"/>
              <a:buChar char="◊"/>
              <a:defRPr sz="1800"/>
            </a:lvl4pPr>
            <a:lvl5pPr>
              <a:buClr>
                <a:schemeClr val="accent6"/>
              </a:buClr>
              <a:buFont typeface="Arial" pitchFamily="34" charset="0"/>
              <a:buChar char="◊"/>
              <a:defRPr sz="1800"/>
            </a:lvl5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600" baseline="0"/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2DC464A-F262-E64A-A549-55B08FE75E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825" y="1592263"/>
            <a:ext cx="8640763" cy="1836737"/>
          </a:xfrm>
          <a:prstGeom prst="rect">
            <a:avLst/>
          </a:prstGeom>
        </p:spPr>
        <p:txBody>
          <a:bodyPr/>
          <a:lstStyle>
            <a:lvl1pPr marL="265113" indent="-265113">
              <a:buClr>
                <a:schemeClr val="accent6"/>
              </a:buClr>
              <a:buFont typeface="Arial" pitchFamily="34" charset="0"/>
              <a:buChar char="◊"/>
              <a:defRPr sz="2200"/>
            </a:lvl1pPr>
            <a:lvl2pPr marL="446088" indent="-265113">
              <a:buClr>
                <a:schemeClr val="accent6"/>
              </a:buClr>
              <a:buFont typeface="Arial" pitchFamily="34" charset="0"/>
              <a:buChar char="◊"/>
              <a:defRPr sz="2000"/>
            </a:lvl2pPr>
            <a:lvl3pPr marL="627063" indent="-276225">
              <a:buClr>
                <a:schemeClr val="accent6"/>
              </a:buClr>
              <a:buFont typeface="Arial" pitchFamily="34" charset="0"/>
              <a:buChar char="◊"/>
              <a:defRPr sz="2000"/>
            </a:lvl3pPr>
            <a:lvl4pPr>
              <a:buClr>
                <a:schemeClr val="accent6"/>
              </a:buClr>
              <a:buFont typeface="Arial" pitchFamily="34" charset="0"/>
              <a:buChar char="◊"/>
              <a:defRPr sz="1800"/>
            </a:lvl4pPr>
            <a:lvl5pPr>
              <a:buClr>
                <a:schemeClr val="accent6"/>
              </a:buClr>
              <a:buFont typeface="Arial" pitchFamily="34" charset="0"/>
              <a:buChar char="◊"/>
              <a:defRPr sz="1800"/>
            </a:lvl5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</p:spTree>
    <p:extLst>
      <p:ext uri="{BB962C8B-B14F-4D97-AF65-F5344CB8AC3E}">
        <p14:creationId xmlns:p14="http://schemas.microsoft.com/office/powerpoint/2010/main" val="25426830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ChangeArrowheads="1"/>
          </p:cNvSpPr>
          <p:nvPr/>
        </p:nvSpPr>
        <p:spPr bwMode="auto">
          <a:xfrm>
            <a:off x="250825" y="368300"/>
            <a:ext cx="8642350" cy="1081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noProof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358775" y="488950"/>
            <a:ext cx="6499225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 err="1"/>
              <a:t>Titelmasterformat</a:t>
            </a:r>
            <a:r>
              <a:rPr lang="en-US" noProof="0" dirty="0"/>
              <a:t> </a:t>
            </a:r>
            <a:r>
              <a:rPr lang="en-US" noProof="0" dirty="0" err="1"/>
              <a:t>durch</a:t>
            </a:r>
            <a:r>
              <a:rPr lang="en-US" noProof="0" dirty="0"/>
              <a:t> </a:t>
            </a:r>
            <a:r>
              <a:rPr lang="en-US" noProof="0" dirty="0" err="1"/>
              <a:t>Klicken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</p:txBody>
      </p:sp>
      <p:sp>
        <p:nvSpPr>
          <p:cNvPr id="6150" name="Rectangle 6"/>
          <p:cNvSpPr>
            <a:spLocks noChangeArrowheads="1"/>
          </p:cNvSpPr>
          <p:nvPr/>
        </p:nvSpPr>
        <p:spPr bwMode="auto">
          <a:xfrm>
            <a:off x="250825" y="196850"/>
            <a:ext cx="8642350" cy="144463"/>
          </a:xfrm>
          <a:prstGeom prst="rect">
            <a:avLst/>
          </a:prstGeom>
          <a:solidFill>
            <a:srgbClr val="003399"/>
          </a:solidFill>
          <a:ln w="3175">
            <a:noFill/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en-US" noProof="0"/>
          </a:p>
        </p:txBody>
      </p:sp>
      <p:sp>
        <p:nvSpPr>
          <p:cNvPr id="6152" name="Line 8"/>
          <p:cNvSpPr>
            <a:spLocks noChangeShapeType="1"/>
          </p:cNvSpPr>
          <p:nvPr/>
        </p:nvSpPr>
        <p:spPr bwMode="auto">
          <a:xfrm>
            <a:off x="250825" y="1449388"/>
            <a:ext cx="8640763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noProof="0"/>
          </a:p>
        </p:txBody>
      </p:sp>
      <p:sp>
        <p:nvSpPr>
          <p:cNvPr id="6153" name="Line 9"/>
          <p:cNvSpPr>
            <a:spLocks noChangeShapeType="1"/>
          </p:cNvSpPr>
          <p:nvPr/>
        </p:nvSpPr>
        <p:spPr bwMode="auto">
          <a:xfrm>
            <a:off x="252413" y="6489700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noProof="0"/>
          </a:p>
        </p:txBody>
      </p:sp>
      <p:sp>
        <p:nvSpPr>
          <p:cNvPr id="6154" name="Rectangle 10"/>
          <p:cNvSpPr>
            <a:spLocks noChangeArrowheads="1"/>
          </p:cNvSpPr>
          <p:nvPr/>
        </p:nvSpPr>
        <p:spPr bwMode="auto">
          <a:xfrm>
            <a:off x="250825" y="366713"/>
            <a:ext cx="8640763" cy="14287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noProof="0"/>
          </a:p>
        </p:txBody>
      </p:sp>
      <p:pic>
        <p:nvPicPr>
          <p:cNvPr id="14" name="Bild 14" descr="logo+claim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7867" y="488950"/>
            <a:ext cx="1866900" cy="806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platzhalter 11"/>
          <p:cNvSpPr txBox="1">
            <a:spLocks/>
          </p:cNvSpPr>
          <p:nvPr/>
        </p:nvSpPr>
        <p:spPr>
          <a:xfrm>
            <a:off x="8286775" y="6500834"/>
            <a:ext cx="500037" cy="285750"/>
          </a:xfrm>
          <a:prstGeom prst="rect">
            <a:avLst/>
          </a:prstGeom>
        </p:spPr>
        <p:txBody>
          <a:bodyPr/>
          <a:lstStyle>
            <a:lvl1pPr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marL="179388" marR="0" lvl="0" indent="-1793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  <a:defRPr/>
            </a:pPr>
            <a:fld id="{B9C6E71A-992C-4F05-B762-B7E31BE71CB9}" type="slidenum">
              <a:rPr kumimoji="0" lang="de-DE" sz="1100" b="0" i="0" u="none" strike="noStrike" kern="0" cap="none" spc="0" normalizeH="0" baseline="0" noProof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179388" marR="0" lvl="0" indent="-179388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Wingdings" pitchFamily="2" charset="2"/>
                <a:buNone/>
                <a:tabLst/>
                <a:defRPr/>
              </a:pPr>
              <a:t>‹#›</a:t>
            </a:fld>
            <a:endParaRPr kumimoji="0" lang="de-DE" sz="1100" b="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0" name="Bild 14" descr="logo+claim.png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7867" y="488950"/>
            <a:ext cx="1866900" cy="806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</p:sldLayoutIdLst>
  <p:hf sldNum="0"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400" b="1" i="0">
          <a:solidFill>
            <a:schemeClr val="tx1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9pPr>
    </p:titleStyle>
    <p:bodyStyle>
      <a:lvl1pPr marL="179388" indent="-179388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349250" indent="-168275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>
          <a:solidFill>
            <a:schemeClr val="tx1"/>
          </a:solidFill>
          <a:latin typeface="+mn-lt"/>
        </a:defRPr>
      </a:lvl2pPr>
      <a:lvl3pPr marL="538163" indent="-187325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>
          <a:solidFill>
            <a:schemeClr val="tx1"/>
          </a:solidFill>
          <a:latin typeface="+mn-lt"/>
        </a:defRPr>
      </a:lvl3pPr>
      <a:lvl4pPr marL="717550" indent="-173038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4pPr>
      <a:lvl5pPr marL="908050" indent="-188913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1365250" indent="-188913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1822450" indent="-188913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2279650" indent="-188913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2736850" indent="-188913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colah.github.io/posts/2015-08-Understanding-LSTMs/" TargetMode="External"/><Relationship Id="rId2" Type="http://schemas.openxmlformats.org/officeDocument/2006/relationships/hyperlink" Target="http://www.deeplearningbook.org/contents/intro.html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machinelearningmastery.com/what-are-generative-adversarial-networks-gans/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10" Type="http://schemas.openxmlformats.org/officeDocument/2006/relationships/image" Target="NULL"/><Relationship Id="rId9" Type="http://schemas.openxmlformats.org/officeDocument/2006/relationships/image" Target="NUL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3" Type="http://schemas.openxmlformats.org/officeDocument/2006/relationships/image" Target="../media/image390.png"/><Relationship Id="rId7" Type="http://schemas.openxmlformats.org/officeDocument/2006/relationships/image" Target="NUL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10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../media/image40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18" Type="http://schemas.openxmlformats.org/officeDocument/2006/relationships/image" Target="NULL"/><Relationship Id="rId3" Type="http://schemas.openxmlformats.org/officeDocument/2006/relationships/image" Target="NULL"/><Relationship Id="rId21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17" Type="http://schemas.openxmlformats.org/officeDocument/2006/relationships/image" Target="NULL"/><Relationship Id="rId2" Type="http://schemas.openxmlformats.org/officeDocument/2006/relationships/image" Target="NULL"/><Relationship Id="rId16" Type="http://schemas.openxmlformats.org/officeDocument/2006/relationships/image" Target="NULL"/><Relationship Id="rId20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10" Type="http://schemas.openxmlformats.org/officeDocument/2006/relationships/image" Target="NULL"/><Relationship Id="rId19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Relationship Id="rId22" Type="http://schemas.openxmlformats.org/officeDocument/2006/relationships/image" Target="NUL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jpeg"/><Relationship Id="rId5" Type="http://schemas.openxmlformats.org/officeDocument/2006/relationships/image" Target="../media/image41.jpeg"/><Relationship Id="rId4" Type="http://schemas.openxmlformats.org/officeDocument/2006/relationships/image" Target="../media/image40.jpe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0.png"/><Relationship Id="rId13" Type="http://schemas.openxmlformats.org/officeDocument/2006/relationships/image" Target="../media/image560.png"/><Relationship Id="rId3" Type="http://schemas.openxmlformats.org/officeDocument/2006/relationships/image" Target="../media/image460.png"/><Relationship Id="rId7" Type="http://schemas.openxmlformats.org/officeDocument/2006/relationships/image" Target="../media/image50.png"/><Relationship Id="rId12" Type="http://schemas.openxmlformats.org/officeDocument/2006/relationships/image" Target="../media/image55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11" Type="http://schemas.openxmlformats.org/officeDocument/2006/relationships/image" Target="../media/image540.png"/><Relationship Id="rId5" Type="http://schemas.openxmlformats.org/officeDocument/2006/relationships/image" Target="../media/image480.png"/><Relationship Id="rId10" Type="http://schemas.openxmlformats.org/officeDocument/2006/relationships/image" Target="../media/image530.png"/><Relationship Id="rId4" Type="http://schemas.openxmlformats.org/officeDocument/2006/relationships/image" Target="../media/image470.png"/><Relationship Id="rId9" Type="http://schemas.openxmlformats.org/officeDocument/2006/relationships/image" Target="../media/image520.png"/><Relationship Id="rId14" Type="http://schemas.openxmlformats.org/officeDocument/2006/relationships/image" Target="../media/image570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tif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tif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://cs231n.stanford.edu/slides/2017/cs231n_2017_lecture10.pdf" TargetMode="External"/><Relationship Id="rId2" Type="http://schemas.openxmlformats.org/officeDocument/2006/relationships/hyperlink" Target="http://karpathy.github.io/2015/05/21/rnn-effectiveness/" TargetMode="Externa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://cs231n.stanford.edu/slides/2017/cs231n_2017_lecture10.pdf" TargetMode="External"/><Relationship Id="rId2" Type="http://schemas.openxmlformats.org/officeDocument/2006/relationships/hyperlink" Target="http://karpathy.github.io/2015/05/21/rnn-effectiveness/" TargetMode="Externa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tif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://cs231n.stanford.edu/slides/2017/cs231n_2017_lecture10.pdf" TargetMode="External"/><Relationship Id="rId2" Type="http://schemas.openxmlformats.org/officeDocument/2006/relationships/hyperlink" Target="http://karpathy.github.io/2015/05/21/rnn-effectiveness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tiff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://cs231n.stanford.edu/slides/2017/cs231n_2017_lecture10.pdf" TargetMode="External"/><Relationship Id="rId2" Type="http://schemas.openxmlformats.org/officeDocument/2006/relationships/hyperlink" Target="http://karpathy.github.io/2015/05/21/rnn-effectiveness/" TargetMode="Externa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tiff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://cs231n.stanford.edu/slides/2017/cs231n_2017_lecture10.pdf" TargetMode="External"/><Relationship Id="rId2" Type="http://schemas.openxmlformats.org/officeDocument/2006/relationships/hyperlink" Target="http://karpathy.github.io/2015/05/21/rnn-effectiveness/" TargetMode="Externa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tiff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tiff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jpeg"/><Relationship Id="rId4" Type="http://schemas.openxmlformats.org/officeDocument/2006/relationships/image" Target="../media/image5.png"/><Relationship Id="rId9" Type="http://schemas.openxmlformats.org/officeDocument/2006/relationships/image" Target="../media/image10.jpe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18" Type="http://schemas.openxmlformats.org/officeDocument/2006/relationships/image" Target="../media/image2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17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26.png"/><Relationship Id="rId20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image" Target="../media/image25.png"/><Relationship Id="rId10" Type="http://schemas.openxmlformats.org/officeDocument/2006/relationships/image" Target="../media/image20.png"/><Relationship Id="rId19" Type="http://schemas.openxmlformats.org/officeDocument/2006/relationships/image" Target="../media/image29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tiff"/><Relationship Id="rId3" Type="http://schemas.openxmlformats.org/officeDocument/2006/relationships/image" Target="../media/image71.tiff"/><Relationship Id="rId7" Type="http://schemas.openxmlformats.org/officeDocument/2006/relationships/image" Target="../media/image75.tiff"/><Relationship Id="rId2" Type="http://schemas.openxmlformats.org/officeDocument/2006/relationships/image" Target="../media/image70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tiff"/><Relationship Id="rId5" Type="http://schemas.openxmlformats.org/officeDocument/2006/relationships/image" Target="../media/image73.tiff"/><Relationship Id="rId10" Type="http://schemas.openxmlformats.org/officeDocument/2006/relationships/image" Target="../media/image78.tiff"/><Relationship Id="rId4" Type="http://schemas.openxmlformats.org/officeDocument/2006/relationships/image" Target="../media/image72.tiff"/><Relationship Id="rId9" Type="http://schemas.openxmlformats.org/officeDocument/2006/relationships/image" Target="../media/image77.tiff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tif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tiff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tiff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tiff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611.07004.pdf" TargetMode="External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702.08423.pdf" TargetMode="External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706.07068.pdf" TargetMode="External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708.05509.pdf" TargetMode="External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tiff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9c4z6YsBGQ0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tif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tiff"/><Relationship Id="rId2" Type="http://schemas.openxmlformats.org/officeDocument/2006/relationships/hyperlink" Target="https://ai.googleblog.com/2018/03/using-evolutionary-automl-to-discover.html" TargetMode="External"/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tiff"/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tiff"/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tiff"/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tiff"/><Relationship Id="rId2" Type="http://schemas.openxmlformats.org/officeDocument/2006/relationships/hyperlink" Target="https://ai.googleblog.com/2020/07/automl-zero-evolving-code-that-learns.html" TargetMode="External"/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58775" y="1879600"/>
            <a:ext cx="8099425" cy="939800"/>
          </a:xfrm>
        </p:spPr>
        <p:txBody>
          <a:bodyPr/>
          <a:lstStyle/>
          <a:p>
            <a:r>
              <a:rPr lang="en-US" sz="2000" noProof="0" dirty="0"/>
              <a:t>Lecture</a:t>
            </a:r>
            <a:br>
              <a:rPr lang="en-US" noProof="0" dirty="0"/>
            </a:br>
            <a:r>
              <a:rPr lang="en-US" noProof="0" dirty="0"/>
              <a:t>Foundations of Artificial Intelligence</a:t>
            </a:r>
            <a:br>
              <a:rPr lang="en-US" noProof="0" dirty="0"/>
            </a:br>
            <a:br>
              <a:rPr lang="en-US" noProof="0" dirty="0"/>
            </a:br>
            <a:r>
              <a:rPr lang="en-US" sz="2400" noProof="0" dirty="0"/>
              <a:t>Part 11 – </a:t>
            </a:r>
            <a:r>
              <a:rPr lang="en-US" sz="2400" dirty="0"/>
              <a:t>Deep Learning (Part 2)</a:t>
            </a:r>
            <a:br>
              <a:rPr lang="en-US" noProof="0" dirty="0"/>
            </a:br>
            <a:endParaRPr lang="en-US" noProof="0" dirty="0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81000" y="4419600"/>
            <a:ext cx="6734175" cy="1905000"/>
          </a:xfrm>
        </p:spPr>
        <p:txBody>
          <a:bodyPr/>
          <a:lstStyle/>
          <a:p>
            <a:pPr eaLnBrk="1" hangingPunct="1"/>
            <a:r>
              <a:rPr lang="en-US" noProof="0" dirty="0" err="1">
                <a:solidFill>
                  <a:schemeClr val="tx1"/>
                </a:solidFill>
                <a:latin typeface="Verdana" pitchFamily="34" charset="0"/>
              </a:rPr>
              <a:t>Torsten</a:t>
            </a:r>
            <a:r>
              <a:rPr lang="en-US" noProof="0" dirty="0">
                <a:solidFill>
                  <a:schemeClr val="tx1"/>
                </a:solidFill>
                <a:latin typeface="Verdana" pitchFamily="34" charset="0"/>
              </a:rPr>
              <a:t> </a:t>
            </a:r>
            <a:r>
              <a:rPr lang="en-US" noProof="0" dirty="0" err="1">
                <a:solidFill>
                  <a:schemeClr val="tx1"/>
                </a:solidFill>
                <a:latin typeface="Verdana" pitchFamily="34" charset="0"/>
              </a:rPr>
              <a:t>Zesch</a:t>
            </a:r>
            <a:endParaRPr lang="en-US" noProof="0" dirty="0">
              <a:solidFill>
                <a:schemeClr val="tx1"/>
              </a:solidFill>
              <a:latin typeface="Verdana" pitchFamily="34" charset="0"/>
            </a:endParaRPr>
          </a:p>
          <a:p>
            <a:pPr eaLnBrk="1" hangingPunct="1"/>
            <a:endParaRPr lang="en-US" noProof="0" dirty="0">
              <a:solidFill>
                <a:schemeClr val="tx1"/>
              </a:solidFill>
              <a:latin typeface="Verdana" pitchFamily="34" charset="0"/>
            </a:endParaRPr>
          </a:p>
          <a:p>
            <a:pPr eaLnBrk="1" hangingPunct="1"/>
            <a:br>
              <a:rPr lang="en-US" noProof="0" dirty="0">
                <a:solidFill>
                  <a:schemeClr val="tx1"/>
                </a:solidFill>
                <a:latin typeface="Verdana" pitchFamily="34" charset="0"/>
              </a:rPr>
            </a:br>
            <a:r>
              <a:rPr lang="en-US" noProof="0" dirty="0">
                <a:solidFill>
                  <a:schemeClr val="tx1"/>
                </a:solidFill>
                <a:latin typeface="Verdana" pitchFamily="34" charset="0"/>
              </a:rPr>
              <a:t>Language Technology Lab</a:t>
            </a:r>
          </a:p>
          <a:p>
            <a:pPr eaLnBrk="1" hangingPunct="1"/>
            <a:r>
              <a:rPr lang="en-US" noProof="0" dirty="0" err="1">
                <a:solidFill>
                  <a:schemeClr val="tx1"/>
                </a:solidFill>
                <a:latin typeface="Verdana" pitchFamily="34" charset="0"/>
              </a:rPr>
              <a:t>Universität</a:t>
            </a:r>
            <a:r>
              <a:rPr lang="en-US" noProof="0" dirty="0">
                <a:solidFill>
                  <a:schemeClr val="tx1"/>
                </a:solidFill>
                <a:latin typeface="Verdana" pitchFamily="34" charset="0"/>
              </a:rPr>
              <a:t> Duisburg-Essen</a:t>
            </a:r>
          </a:p>
        </p:txBody>
      </p:sp>
    </p:spTree>
    <p:extLst>
      <p:ext uri="{BB962C8B-B14F-4D97-AF65-F5344CB8AC3E}">
        <p14:creationId xmlns:p14="http://schemas.microsoft.com/office/powerpoint/2010/main" val="3927223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8EC298-87E7-DC41-A093-F5EBBF58D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ImageNet Performance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3F418B-C54B-3149-9C54-66219F4C7C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20888"/>
            <a:ext cx="9144000" cy="3470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3357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4274C-3E59-A542-A61F-0427C48A0A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AlexNet</a:t>
            </a:r>
            <a:r>
              <a:rPr lang="en-US" dirty="0"/>
              <a:t> (2012)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FEFE42-E97D-DB4A-9D4D-C2218C0790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040" y="2636912"/>
            <a:ext cx="8308615" cy="2592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1360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4274C-3E59-A542-A61F-0427C48A0A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ZFNet</a:t>
            </a:r>
            <a:r>
              <a:rPr lang="en-US" dirty="0"/>
              <a:t> (2013)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5D4A358-B7C9-8341-A03F-BB865E47A7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2882899"/>
            <a:ext cx="7488832" cy="1717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6693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609B2-D5C7-E647-AC2E-4BD0C5668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Inception v1 (2014)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99FAD3-D85A-C940-9C81-A382E358FA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83209"/>
            <a:ext cx="9144000" cy="2691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0033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4274C-3E59-A542-A61F-0427C48A0A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VGGNet</a:t>
            </a:r>
            <a:r>
              <a:rPr lang="en-US" dirty="0"/>
              <a:t> (2016)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C871EA-A1F8-594A-9217-978D9ED56B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2276872"/>
            <a:ext cx="6064250" cy="3561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6955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Idea of convolution</a:t>
            </a:r>
          </a:p>
        </p:txBody>
      </p:sp>
      <p:sp>
        <p:nvSpPr>
          <p:cNvPr id="3" name="Rechteck 2"/>
          <p:cNvSpPr/>
          <p:nvPr/>
        </p:nvSpPr>
        <p:spPr>
          <a:xfrm>
            <a:off x="1231935" y="2272302"/>
            <a:ext cx="6696744" cy="357020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marL="324000" fontAlgn="base">
              <a:spcBef>
                <a:spcPts val="400"/>
              </a:spcBef>
              <a:spcAft>
                <a:spcPct val="0"/>
              </a:spcAft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US" sz="24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24000" fontAlgn="base">
              <a:spcBef>
                <a:spcPts val="400"/>
              </a:spcBef>
              <a:spcAft>
                <a:spcPct val="0"/>
              </a:spcAft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“</a:t>
            </a:r>
            <a:r>
              <a:rPr lang="en-US" sz="2400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 convolutional neural network is designed to identify indicative local predictors in a large structure, and combine them to produce a fixed size vector representation of the structure, capturing these local aspects that are most informative for the prediction task at hand.</a:t>
            </a:r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“ </a:t>
            </a:r>
          </a:p>
          <a:p>
            <a:pPr marL="324000" fontAlgn="base">
              <a:spcBef>
                <a:spcPts val="400"/>
              </a:spcBef>
              <a:spcAft>
                <a:spcPct val="0"/>
              </a:spcAft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		</a:t>
            </a:r>
          </a:p>
          <a:p>
            <a:pPr marL="324000" fontAlgn="base">
              <a:spcBef>
                <a:spcPts val="400"/>
              </a:spcBef>
              <a:spcAft>
                <a:spcPct val="0"/>
              </a:spcAft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				</a:t>
            </a:r>
            <a:r>
              <a:rPr lang="en-US" sz="24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Yoav</a:t>
            </a:r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Goldberg </a:t>
            </a:r>
          </a:p>
        </p:txBody>
      </p:sp>
    </p:spTree>
    <p:extLst>
      <p:ext uri="{BB962C8B-B14F-4D97-AF65-F5344CB8AC3E}">
        <p14:creationId xmlns:p14="http://schemas.microsoft.com/office/powerpoint/2010/main" val="10945556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e 3"/>
          <p:cNvGraphicFramePr>
            <a:graphicFrameLocks noGrp="1"/>
          </p:cNvGraphicFramePr>
          <p:nvPr/>
        </p:nvGraphicFramePr>
        <p:xfrm>
          <a:off x="1105471" y="2586900"/>
          <a:ext cx="2520000" cy="252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0400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Convolution in image recognition</a:t>
            </a:r>
          </a:p>
        </p:txBody>
      </p:sp>
      <p:graphicFrame>
        <p:nvGraphicFramePr>
          <p:cNvPr id="5" name="Tabelle 4"/>
          <p:cNvGraphicFramePr>
            <a:graphicFrameLocks noGrp="1"/>
          </p:cNvGraphicFramePr>
          <p:nvPr/>
        </p:nvGraphicFramePr>
        <p:xfrm>
          <a:off x="4313132" y="3090900"/>
          <a:ext cx="1512000" cy="151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0400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" name="Textfeld 5"/>
          <p:cNvSpPr txBox="1"/>
          <p:nvPr/>
        </p:nvSpPr>
        <p:spPr>
          <a:xfrm>
            <a:off x="539552" y="1804754"/>
            <a:ext cx="31167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</a:rPr>
              <a:t>Example by Richard </a:t>
            </a:r>
            <a:r>
              <a:rPr lang="en-US" sz="2000" dirty="0" err="1">
                <a:latin typeface="Calibri" panose="020F0502020204030204" pitchFamily="34" charset="0"/>
              </a:rPr>
              <a:t>Socher</a:t>
            </a:r>
            <a:r>
              <a:rPr lang="en-US" sz="2000" dirty="0">
                <a:latin typeface="Calibri" panose="020F0502020204030204" pitchFamily="34" charset="0"/>
              </a:rPr>
              <a:t>: 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1009202" y="5589240"/>
            <a:ext cx="26204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</a:rPr>
              <a:t>Image representation </a:t>
            </a:r>
            <a:r>
              <a:rPr lang="en-US" sz="2000" i="1" dirty="0">
                <a:latin typeface="Calibri" panose="020F0502020204030204" pitchFamily="34" charset="0"/>
              </a:rPr>
              <a:t>f</a:t>
            </a:r>
            <a:r>
              <a:rPr lang="en-US" sz="2000" dirty="0">
                <a:latin typeface="Calibri" panose="020F0502020204030204" pitchFamily="34" charset="0"/>
              </a:rPr>
              <a:t> 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3779912" y="5566320"/>
            <a:ext cx="250934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Calibri" panose="020F0502020204030204" pitchFamily="34" charset="0"/>
              </a:rPr>
              <a:t>Filter </a:t>
            </a:r>
            <a:r>
              <a:rPr lang="en-US" sz="2000" i="1" dirty="0">
                <a:latin typeface="Calibri" panose="020F0502020204030204" pitchFamily="34" charset="0"/>
              </a:rPr>
              <a:t>g</a:t>
            </a:r>
            <a:r>
              <a:rPr lang="en-US" sz="2000" dirty="0">
                <a:latin typeface="Calibri" panose="020F0502020204030204" pitchFamily="34" charset="0"/>
              </a:rPr>
              <a:t> </a:t>
            </a:r>
          </a:p>
          <a:p>
            <a:pPr algn="ctr"/>
            <a:r>
              <a:rPr lang="en-US" sz="2000" dirty="0">
                <a:latin typeface="Calibri" panose="020F0502020204030204" pitchFamily="34" charset="0"/>
              </a:rPr>
              <a:t>(also known as kernel)</a:t>
            </a:r>
          </a:p>
        </p:txBody>
      </p:sp>
      <p:sp>
        <p:nvSpPr>
          <p:cNvPr id="22" name="Rectangle 24"/>
          <p:cNvSpPr>
            <a:spLocks noChangeArrowheads="1"/>
          </p:cNvSpPr>
          <p:nvPr/>
        </p:nvSpPr>
        <p:spPr bwMode="auto">
          <a:xfrm>
            <a:off x="7292185" y="3203576"/>
            <a:ext cx="6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3" name="Rectangle 25"/>
          <p:cNvSpPr>
            <a:spLocks noChangeArrowheads="1"/>
          </p:cNvSpPr>
          <p:nvPr/>
        </p:nvSpPr>
        <p:spPr bwMode="auto">
          <a:xfrm>
            <a:off x="7797010" y="3203576"/>
            <a:ext cx="6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4" name="Rectangle 26"/>
          <p:cNvSpPr>
            <a:spLocks noChangeArrowheads="1"/>
          </p:cNvSpPr>
          <p:nvPr/>
        </p:nvSpPr>
        <p:spPr bwMode="auto">
          <a:xfrm>
            <a:off x="8298660" y="3203576"/>
            <a:ext cx="6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5" name="Rectangle 27"/>
          <p:cNvSpPr>
            <a:spLocks noChangeArrowheads="1"/>
          </p:cNvSpPr>
          <p:nvPr/>
        </p:nvSpPr>
        <p:spPr bwMode="auto">
          <a:xfrm>
            <a:off x="7292185" y="3708401"/>
            <a:ext cx="6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31" name="Tabelle 30"/>
          <p:cNvGraphicFramePr>
            <a:graphicFrameLocks noGrp="1"/>
          </p:cNvGraphicFramePr>
          <p:nvPr/>
        </p:nvGraphicFramePr>
        <p:xfrm>
          <a:off x="7041075" y="3086708"/>
          <a:ext cx="1512000" cy="15203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12384">
                <a:tc>
                  <a:txBody>
                    <a:bodyPr/>
                    <a:lstStyle/>
                    <a:p>
                      <a:pPr algn="ctr"/>
                      <a:r>
                        <a:rPr lang="de-DE" b="1" dirty="0">
                          <a:solidFill>
                            <a:srgbClr val="FF0000"/>
                          </a:solidFill>
                        </a:rPr>
                        <a:t>?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1" dirty="0">
                          <a:solidFill>
                            <a:srgbClr val="FF0000"/>
                          </a:solidFill>
                        </a:rPr>
                        <a:t>?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1" dirty="0">
                          <a:solidFill>
                            <a:srgbClr val="FF0000"/>
                          </a:solidFill>
                        </a:rPr>
                        <a:t>?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algn="ctr"/>
                      <a:r>
                        <a:rPr lang="de-DE" b="1" dirty="0">
                          <a:solidFill>
                            <a:srgbClr val="FF0000"/>
                          </a:solidFill>
                        </a:rPr>
                        <a:t>?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1" dirty="0">
                          <a:solidFill>
                            <a:srgbClr val="FF0000"/>
                          </a:solidFill>
                        </a:rPr>
                        <a:t>?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1" dirty="0">
                          <a:solidFill>
                            <a:srgbClr val="FF0000"/>
                          </a:solidFill>
                        </a:rPr>
                        <a:t>?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algn="ctr"/>
                      <a:r>
                        <a:rPr lang="de-DE" b="1" dirty="0">
                          <a:solidFill>
                            <a:srgbClr val="FF0000"/>
                          </a:solidFill>
                        </a:rPr>
                        <a:t>?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1" dirty="0">
                          <a:solidFill>
                            <a:srgbClr val="FF0000"/>
                          </a:solidFill>
                        </a:rPr>
                        <a:t>?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1" dirty="0">
                          <a:solidFill>
                            <a:srgbClr val="FF0000"/>
                          </a:solidFill>
                        </a:rPr>
                        <a:t>?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2" name="Textfeld 31"/>
          <p:cNvSpPr txBox="1"/>
          <p:nvPr/>
        </p:nvSpPr>
        <p:spPr>
          <a:xfrm>
            <a:off x="3779912" y="3579655"/>
            <a:ext cx="465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Calibri" panose="020F0502020204030204" pitchFamily="34" charset="0"/>
              </a:rPr>
              <a:t>*</a:t>
            </a:r>
          </a:p>
        </p:txBody>
      </p:sp>
      <p:sp>
        <p:nvSpPr>
          <p:cNvPr id="33" name="Textfeld 32"/>
          <p:cNvSpPr txBox="1"/>
          <p:nvPr/>
        </p:nvSpPr>
        <p:spPr>
          <a:xfrm>
            <a:off x="6876256" y="5573760"/>
            <a:ext cx="19607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Calibri" panose="020F0502020204030204" pitchFamily="34" charset="0"/>
              </a:rPr>
              <a:t>Convolved image</a:t>
            </a:r>
          </a:p>
          <a:p>
            <a:pPr algn="ctr"/>
            <a:r>
              <a:rPr lang="en-US" sz="2000" dirty="0">
                <a:latin typeface="Calibri" panose="020F0502020204030204" pitchFamily="34" charset="0"/>
              </a:rPr>
              <a:t>representation </a:t>
            </a:r>
          </a:p>
        </p:txBody>
      </p:sp>
    </p:spTree>
    <p:extLst>
      <p:ext uri="{BB962C8B-B14F-4D97-AF65-F5344CB8AC3E}">
        <p14:creationId xmlns:p14="http://schemas.microsoft.com/office/powerpoint/2010/main" val="15982945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Tabelle 10"/>
          <p:cNvGraphicFramePr>
            <a:graphicFrameLocks noGrp="1"/>
          </p:cNvGraphicFramePr>
          <p:nvPr/>
        </p:nvGraphicFramePr>
        <p:xfrm>
          <a:off x="1979712" y="2564904"/>
          <a:ext cx="1512000" cy="151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04000">
                <a:tc>
                  <a:txBody>
                    <a:bodyPr/>
                    <a:lstStyle/>
                    <a:p>
                      <a:pPr algn="r"/>
                      <a:r>
                        <a:rPr lang="en-US" sz="11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algn="r"/>
                      <a:r>
                        <a:rPr lang="en-US" sz="11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algn="r"/>
                      <a:r>
                        <a:rPr lang="en-US" sz="11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" name="Tabelle 8"/>
          <p:cNvGraphicFramePr>
            <a:graphicFrameLocks noGrp="1"/>
          </p:cNvGraphicFramePr>
          <p:nvPr/>
        </p:nvGraphicFramePr>
        <p:xfrm>
          <a:off x="2004310" y="2564904"/>
          <a:ext cx="2520000" cy="252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0400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Convolved features</a:t>
            </a:r>
          </a:p>
        </p:txBody>
      </p:sp>
      <p:sp>
        <p:nvSpPr>
          <p:cNvPr id="6" name="Textfeld 5"/>
          <p:cNvSpPr txBox="1"/>
          <p:nvPr/>
        </p:nvSpPr>
        <p:spPr>
          <a:xfrm>
            <a:off x="539552" y="1804754"/>
            <a:ext cx="746018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latin typeface="Calibri" panose="020F0502020204030204" pitchFamily="34" charset="0"/>
              </a:rPr>
              <a:t>Apply the filter to the image, move over different filter regions: 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1763688" y="5589240"/>
            <a:ext cx="274818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latin typeface="Calibri" panose="020F0502020204030204" pitchFamily="34" charset="0"/>
              </a:rPr>
              <a:t>Convolution operation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5340894" y="5571392"/>
            <a:ext cx="247272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latin typeface="Calibri" panose="020F0502020204030204" pitchFamily="34" charset="0"/>
              </a:rPr>
              <a:t>Convolved features!</a:t>
            </a:r>
          </a:p>
        </p:txBody>
      </p:sp>
      <p:sp>
        <p:nvSpPr>
          <p:cNvPr id="3" name="Rechteck 2"/>
          <p:cNvSpPr/>
          <p:nvPr/>
        </p:nvSpPr>
        <p:spPr>
          <a:xfrm>
            <a:off x="7812360" y="3356992"/>
            <a:ext cx="504056" cy="5040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AutoShape 5"/>
          <p:cNvSpPr>
            <a:spLocks noChangeAspect="1" noChangeArrowheads="1" noTextEdit="1"/>
          </p:cNvSpPr>
          <p:nvPr/>
        </p:nvSpPr>
        <p:spPr bwMode="auto">
          <a:xfrm>
            <a:off x="5837240" y="3484563"/>
            <a:ext cx="1511300" cy="1535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" name="Rectangle 7"/>
          <p:cNvSpPr>
            <a:spLocks noChangeArrowheads="1"/>
          </p:cNvSpPr>
          <p:nvPr/>
        </p:nvSpPr>
        <p:spPr bwMode="auto">
          <a:xfrm>
            <a:off x="5837240" y="3484563"/>
            <a:ext cx="504825" cy="504825"/>
          </a:xfrm>
          <a:prstGeom prst="rect">
            <a:avLst/>
          </a:prstGeom>
          <a:solidFill>
            <a:srgbClr val="DAEDE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Rectangle 8"/>
          <p:cNvSpPr>
            <a:spLocks noChangeArrowheads="1"/>
          </p:cNvSpPr>
          <p:nvPr/>
        </p:nvSpPr>
        <p:spPr bwMode="auto">
          <a:xfrm>
            <a:off x="6342065" y="3484563"/>
            <a:ext cx="503238" cy="504825"/>
          </a:xfrm>
          <a:prstGeom prst="rect">
            <a:avLst/>
          </a:prstGeom>
          <a:solidFill>
            <a:srgbClr val="DAEDE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Rectangle 9"/>
          <p:cNvSpPr>
            <a:spLocks noChangeArrowheads="1"/>
          </p:cNvSpPr>
          <p:nvPr/>
        </p:nvSpPr>
        <p:spPr bwMode="auto">
          <a:xfrm>
            <a:off x="6845303" y="3484563"/>
            <a:ext cx="503238" cy="504825"/>
          </a:xfrm>
          <a:prstGeom prst="rect">
            <a:avLst/>
          </a:prstGeom>
          <a:solidFill>
            <a:srgbClr val="DAEDE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Rectangle 10"/>
          <p:cNvSpPr>
            <a:spLocks noChangeArrowheads="1"/>
          </p:cNvSpPr>
          <p:nvPr/>
        </p:nvSpPr>
        <p:spPr bwMode="auto">
          <a:xfrm>
            <a:off x="5837240" y="3989388"/>
            <a:ext cx="504825" cy="503237"/>
          </a:xfrm>
          <a:prstGeom prst="rect">
            <a:avLst/>
          </a:prstGeom>
          <a:solidFill>
            <a:srgbClr val="DAEDE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Rectangle 11"/>
          <p:cNvSpPr>
            <a:spLocks noChangeArrowheads="1"/>
          </p:cNvSpPr>
          <p:nvPr/>
        </p:nvSpPr>
        <p:spPr bwMode="auto">
          <a:xfrm>
            <a:off x="6342065" y="3989388"/>
            <a:ext cx="503238" cy="503237"/>
          </a:xfrm>
          <a:prstGeom prst="rect">
            <a:avLst/>
          </a:prstGeom>
          <a:solidFill>
            <a:srgbClr val="DAEDE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Rectangle 12"/>
          <p:cNvSpPr>
            <a:spLocks noChangeArrowheads="1"/>
          </p:cNvSpPr>
          <p:nvPr/>
        </p:nvSpPr>
        <p:spPr bwMode="auto">
          <a:xfrm>
            <a:off x="6845303" y="3989388"/>
            <a:ext cx="503238" cy="503237"/>
          </a:xfrm>
          <a:prstGeom prst="rect">
            <a:avLst/>
          </a:prstGeom>
          <a:solidFill>
            <a:srgbClr val="DAEDE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Rectangle 13"/>
          <p:cNvSpPr>
            <a:spLocks noChangeArrowheads="1"/>
          </p:cNvSpPr>
          <p:nvPr/>
        </p:nvSpPr>
        <p:spPr bwMode="auto">
          <a:xfrm>
            <a:off x="5837240" y="4492625"/>
            <a:ext cx="504825" cy="504825"/>
          </a:xfrm>
          <a:prstGeom prst="rect">
            <a:avLst/>
          </a:prstGeom>
          <a:solidFill>
            <a:srgbClr val="DAEDE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" name="Rectangle 14"/>
          <p:cNvSpPr>
            <a:spLocks noChangeArrowheads="1"/>
          </p:cNvSpPr>
          <p:nvPr/>
        </p:nvSpPr>
        <p:spPr bwMode="auto">
          <a:xfrm>
            <a:off x="6342065" y="4492625"/>
            <a:ext cx="503238" cy="504825"/>
          </a:xfrm>
          <a:prstGeom prst="rect">
            <a:avLst/>
          </a:prstGeom>
          <a:solidFill>
            <a:srgbClr val="DAEDE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Rectangle 15"/>
          <p:cNvSpPr>
            <a:spLocks noChangeArrowheads="1"/>
          </p:cNvSpPr>
          <p:nvPr/>
        </p:nvSpPr>
        <p:spPr bwMode="auto">
          <a:xfrm>
            <a:off x="6845303" y="4492625"/>
            <a:ext cx="503238" cy="504825"/>
          </a:xfrm>
          <a:prstGeom prst="rect">
            <a:avLst/>
          </a:prstGeom>
          <a:solidFill>
            <a:srgbClr val="DAEDE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Line 16"/>
          <p:cNvSpPr>
            <a:spLocks noChangeShapeType="1"/>
          </p:cNvSpPr>
          <p:nvPr/>
        </p:nvSpPr>
        <p:spPr bwMode="auto">
          <a:xfrm>
            <a:off x="6342065" y="3478213"/>
            <a:ext cx="0" cy="1524000"/>
          </a:xfrm>
          <a:prstGeom prst="line">
            <a:avLst/>
          </a:prstGeom>
          <a:noFill/>
          <a:ln w="1270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Line 17"/>
          <p:cNvSpPr>
            <a:spLocks noChangeShapeType="1"/>
          </p:cNvSpPr>
          <p:nvPr/>
        </p:nvSpPr>
        <p:spPr bwMode="auto">
          <a:xfrm>
            <a:off x="6845303" y="3478213"/>
            <a:ext cx="0" cy="1524000"/>
          </a:xfrm>
          <a:prstGeom prst="line">
            <a:avLst/>
          </a:prstGeom>
          <a:noFill/>
          <a:ln w="1270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Line 18"/>
          <p:cNvSpPr>
            <a:spLocks noChangeShapeType="1"/>
          </p:cNvSpPr>
          <p:nvPr/>
        </p:nvSpPr>
        <p:spPr bwMode="auto">
          <a:xfrm>
            <a:off x="5830890" y="3989388"/>
            <a:ext cx="1525588" cy="0"/>
          </a:xfrm>
          <a:prstGeom prst="line">
            <a:avLst/>
          </a:prstGeom>
          <a:noFill/>
          <a:ln w="1270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" name="Line 19"/>
          <p:cNvSpPr>
            <a:spLocks noChangeShapeType="1"/>
          </p:cNvSpPr>
          <p:nvPr/>
        </p:nvSpPr>
        <p:spPr bwMode="auto">
          <a:xfrm>
            <a:off x="5830890" y="4492625"/>
            <a:ext cx="1525588" cy="0"/>
          </a:xfrm>
          <a:prstGeom prst="line">
            <a:avLst/>
          </a:prstGeom>
          <a:noFill/>
          <a:ln w="1270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" name="Line 20"/>
          <p:cNvSpPr>
            <a:spLocks noChangeShapeType="1"/>
          </p:cNvSpPr>
          <p:nvPr/>
        </p:nvSpPr>
        <p:spPr bwMode="auto">
          <a:xfrm>
            <a:off x="5837240" y="3478213"/>
            <a:ext cx="0" cy="1524000"/>
          </a:xfrm>
          <a:prstGeom prst="line">
            <a:avLst/>
          </a:prstGeom>
          <a:noFill/>
          <a:ln w="1270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" name="Line 21"/>
          <p:cNvSpPr>
            <a:spLocks noChangeShapeType="1"/>
          </p:cNvSpPr>
          <p:nvPr/>
        </p:nvSpPr>
        <p:spPr bwMode="auto">
          <a:xfrm>
            <a:off x="7348540" y="3478213"/>
            <a:ext cx="0" cy="1524000"/>
          </a:xfrm>
          <a:prstGeom prst="line">
            <a:avLst/>
          </a:prstGeom>
          <a:noFill/>
          <a:ln w="1270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" name="Line 22"/>
          <p:cNvSpPr>
            <a:spLocks noChangeShapeType="1"/>
          </p:cNvSpPr>
          <p:nvPr/>
        </p:nvSpPr>
        <p:spPr bwMode="auto">
          <a:xfrm>
            <a:off x="5830890" y="3484563"/>
            <a:ext cx="1525588" cy="0"/>
          </a:xfrm>
          <a:prstGeom prst="line">
            <a:avLst/>
          </a:prstGeom>
          <a:noFill/>
          <a:ln w="1270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" name="Line 23"/>
          <p:cNvSpPr>
            <a:spLocks noChangeShapeType="1"/>
          </p:cNvSpPr>
          <p:nvPr/>
        </p:nvSpPr>
        <p:spPr bwMode="auto">
          <a:xfrm>
            <a:off x="5830890" y="4997450"/>
            <a:ext cx="1525588" cy="0"/>
          </a:xfrm>
          <a:prstGeom prst="line">
            <a:avLst/>
          </a:prstGeom>
          <a:noFill/>
          <a:ln w="1270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" name="Rectangle 24"/>
          <p:cNvSpPr>
            <a:spLocks noChangeArrowheads="1"/>
          </p:cNvSpPr>
          <p:nvPr/>
        </p:nvSpPr>
        <p:spPr bwMode="auto">
          <a:xfrm>
            <a:off x="6026153" y="3611563"/>
            <a:ext cx="236538" cy="315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8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cs typeface="Arial" pitchFamily="34" charset="0"/>
              </a:rPr>
              <a:t>4</a:t>
            </a:r>
            <a:endParaRPr kumimoji="0" lang="de-DE" altLang="de-D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4" name="Rectangle 25"/>
          <p:cNvSpPr>
            <a:spLocks noChangeArrowheads="1"/>
          </p:cNvSpPr>
          <p:nvPr/>
        </p:nvSpPr>
        <p:spPr bwMode="auto">
          <a:xfrm>
            <a:off x="6530978" y="3611563"/>
            <a:ext cx="236538" cy="315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8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cs typeface="Arial" pitchFamily="34" charset="0"/>
              </a:rPr>
              <a:t>3</a:t>
            </a: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5" name="Rectangle 26"/>
          <p:cNvSpPr>
            <a:spLocks noChangeArrowheads="1"/>
          </p:cNvSpPr>
          <p:nvPr/>
        </p:nvSpPr>
        <p:spPr bwMode="auto">
          <a:xfrm>
            <a:off x="7032628" y="3611563"/>
            <a:ext cx="236538" cy="315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8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cs typeface="Arial" pitchFamily="34" charset="0"/>
              </a:rPr>
              <a:t>4</a:t>
            </a: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6" name="Rectangle 27"/>
          <p:cNvSpPr>
            <a:spLocks noChangeArrowheads="1"/>
          </p:cNvSpPr>
          <p:nvPr/>
        </p:nvSpPr>
        <p:spPr bwMode="auto">
          <a:xfrm>
            <a:off x="6026153" y="4116388"/>
            <a:ext cx="236538" cy="315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8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cs typeface="Arial" pitchFamily="34" charset="0"/>
              </a:rPr>
              <a:t>2</a:t>
            </a:r>
            <a:endParaRPr kumimoji="0" lang="de-DE" altLang="de-D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7" name="Rectangle 28"/>
          <p:cNvSpPr>
            <a:spLocks noChangeArrowheads="1"/>
          </p:cNvSpPr>
          <p:nvPr/>
        </p:nvSpPr>
        <p:spPr bwMode="auto">
          <a:xfrm>
            <a:off x="6530978" y="4116388"/>
            <a:ext cx="236538" cy="315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8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cs typeface="Arial" pitchFamily="34" charset="0"/>
              </a:rPr>
              <a:t>4</a:t>
            </a:r>
            <a:endParaRPr kumimoji="0" lang="de-DE" altLang="de-D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8" name="Rectangle 29"/>
          <p:cNvSpPr>
            <a:spLocks noChangeArrowheads="1"/>
          </p:cNvSpPr>
          <p:nvPr/>
        </p:nvSpPr>
        <p:spPr bwMode="auto">
          <a:xfrm>
            <a:off x="7032628" y="4116388"/>
            <a:ext cx="236538" cy="315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8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cs typeface="Arial" pitchFamily="34" charset="0"/>
              </a:rPr>
              <a:t>3</a:t>
            </a:r>
            <a:endParaRPr kumimoji="0" lang="de-DE" altLang="de-D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9" name="Rectangle 30"/>
          <p:cNvSpPr>
            <a:spLocks noChangeArrowheads="1"/>
          </p:cNvSpPr>
          <p:nvPr/>
        </p:nvSpPr>
        <p:spPr bwMode="auto">
          <a:xfrm>
            <a:off x="6026153" y="4619625"/>
            <a:ext cx="236538" cy="315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8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cs typeface="Arial" pitchFamily="34" charset="0"/>
              </a:rPr>
              <a:t>2</a:t>
            </a:r>
            <a:endParaRPr kumimoji="0" lang="de-DE" altLang="de-D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50" name="Rectangle 31"/>
          <p:cNvSpPr>
            <a:spLocks noChangeArrowheads="1"/>
          </p:cNvSpPr>
          <p:nvPr/>
        </p:nvSpPr>
        <p:spPr bwMode="auto">
          <a:xfrm>
            <a:off x="6530978" y="4619625"/>
            <a:ext cx="236538" cy="315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8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cs typeface="Arial" pitchFamily="34" charset="0"/>
              </a:rPr>
              <a:t>3</a:t>
            </a: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51" name="Rectangle 32"/>
          <p:cNvSpPr>
            <a:spLocks noChangeArrowheads="1"/>
          </p:cNvSpPr>
          <p:nvPr/>
        </p:nvSpPr>
        <p:spPr bwMode="auto">
          <a:xfrm>
            <a:off x="7032628" y="4619625"/>
            <a:ext cx="236538" cy="315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8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cs typeface="Arial" pitchFamily="34" charset="0"/>
              </a:rPr>
              <a:t>4</a:t>
            </a:r>
            <a:endParaRPr kumimoji="0" lang="de-DE" altLang="de-D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8742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4.93062E-6 L 0.05521 -4.93062E-6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60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5521 4.81481E-6 L 0.11823 -0.00024 " pathEditMode="relative" rAng="0" ptsTypes="AA">
                                      <p:cBhvr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42" y="-23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1459 -0.00023 L 0.00435 0.06274 " pathEditMode="relative" rAng="0" ptsTypes="AA">
                                      <p:cBhvr>
                                        <p:cTn id="2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521" y="3148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 0.06828 L 0.0592 0.06828 " pathEditMode="relative" rAng="0" ptsTypes="AA">
                                      <p:cBhvr>
                                        <p:cTn id="2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6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592 0.06829 L 0.11424 0.06829 " pathEditMode="relative" rAng="0" ptsTypes="AA">
                                      <p:cBhvr>
                                        <p:cTn id="3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4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1424 0.06829 L 0.004 0.14167 " pathEditMode="relative" rAng="0" ptsTypes="AA">
                                      <p:cBhvr>
                                        <p:cTn id="4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521" y="3657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500"/>
                            </p:stCondLst>
                            <p:childTnLst>
                              <p:par>
                                <p:cTn id="50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 0.14167 L 0.0592 0.14167 " pathEditMode="relative" rAng="0" ptsTypes="AA">
                                      <p:cBhvr>
                                        <p:cTn id="5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60" y="0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500"/>
                            </p:stCondLst>
                            <p:childTnLst>
                              <p:par>
                                <p:cTn id="57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592 0.14167 L 0.11424 0.14167 " pathEditMode="relative" rAng="0" ptsTypes="AA">
                                      <p:cBhvr>
                                        <p:cTn id="5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43" y="0"/>
                                    </p:animMotion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44" grpId="0"/>
      <p:bldP spid="45" grpId="0"/>
      <p:bldP spid="46" grpId="0"/>
      <p:bldP spid="47" grpId="0"/>
      <p:bldP spid="48" grpId="0"/>
      <p:bldP spid="49" grpId="0"/>
      <p:bldP spid="50" grpId="0"/>
      <p:bldP spid="5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Tabelle 10"/>
          <p:cNvGraphicFramePr>
            <a:graphicFrameLocks noGrp="1"/>
          </p:cNvGraphicFramePr>
          <p:nvPr/>
        </p:nvGraphicFramePr>
        <p:xfrm>
          <a:off x="3027389" y="3569178"/>
          <a:ext cx="1512000" cy="151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04000">
                <a:tc>
                  <a:txBody>
                    <a:bodyPr/>
                    <a:lstStyle/>
                    <a:p>
                      <a:pPr algn="r"/>
                      <a:r>
                        <a:rPr lang="en-US" sz="11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algn="r"/>
                      <a:r>
                        <a:rPr lang="en-US" sz="11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algn="r"/>
                      <a:r>
                        <a:rPr lang="en-US" sz="11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" name="Tabelle 8"/>
          <p:cNvGraphicFramePr>
            <a:graphicFrameLocks noGrp="1"/>
          </p:cNvGraphicFramePr>
          <p:nvPr/>
        </p:nvGraphicFramePr>
        <p:xfrm>
          <a:off x="2004310" y="2564904"/>
          <a:ext cx="2520000" cy="252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0400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Convolved features</a:t>
            </a:r>
          </a:p>
        </p:txBody>
      </p:sp>
      <p:sp>
        <p:nvSpPr>
          <p:cNvPr id="6" name="Textfeld 5"/>
          <p:cNvSpPr txBox="1"/>
          <p:nvPr/>
        </p:nvSpPr>
        <p:spPr>
          <a:xfrm>
            <a:off x="539552" y="1804754"/>
            <a:ext cx="752430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latin typeface="Calibri" panose="020F0502020204030204" pitchFamily="34" charset="0"/>
              </a:rPr>
              <a:t>Apply the filter to the image, move over different filter regions : 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1834434" y="5589240"/>
            <a:ext cx="274818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latin typeface="Calibri" panose="020F0502020204030204" pitchFamily="34" charset="0"/>
              </a:rPr>
              <a:t>Convolution operation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5411640" y="5573327"/>
            <a:ext cx="247272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latin typeface="Calibri" panose="020F0502020204030204" pitchFamily="34" charset="0"/>
              </a:rPr>
              <a:t>Convolved features!</a:t>
            </a:r>
          </a:p>
        </p:txBody>
      </p:sp>
      <p:sp>
        <p:nvSpPr>
          <p:cNvPr id="3" name="Rechteck 2"/>
          <p:cNvSpPr/>
          <p:nvPr/>
        </p:nvSpPr>
        <p:spPr>
          <a:xfrm>
            <a:off x="7812360" y="3356992"/>
            <a:ext cx="504056" cy="5040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AutoShape 5"/>
          <p:cNvSpPr>
            <a:spLocks noChangeAspect="1" noChangeArrowheads="1" noTextEdit="1"/>
          </p:cNvSpPr>
          <p:nvPr/>
        </p:nvSpPr>
        <p:spPr bwMode="auto">
          <a:xfrm>
            <a:off x="5837240" y="3484563"/>
            <a:ext cx="1511300" cy="1535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" name="Rectangle 7"/>
          <p:cNvSpPr>
            <a:spLocks noChangeArrowheads="1"/>
          </p:cNvSpPr>
          <p:nvPr/>
        </p:nvSpPr>
        <p:spPr bwMode="auto">
          <a:xfrm>
            <a:off x="5837240" y="3484563"/>
            <a:ext cx="504825" cy="504825"/>
          </a:xfrm>
          <a:prstGeom prst="rect">
            <a:avLst/>
          </a:prstGeom>
          <a:solidFill>
            <a:srgbClr val="DAEDE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Rectangle 8"/>
          <p:cNvSpPr>
            <a:spLocks noChangeArrowheads="1"/>
          </p:cNvSpPr>
          <p:nvPr/>
        </p:nvSpPr>
        <p:spPr bwMode="auto">
          <a:xfrm>
            <a:off x="6342065" y="3484563"/>
            <a:ext cx="503238" cy="504825"/>
          </a:xfrm>
          <a:prstGeom prst="rect">
            <a:avLst/>
          </a:prstGeom>
          <a:solidFill>
            <a:srgbClr val="DAEDE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Rectangle 9"/>
          <p:cNvSpPr>
            <a:spLocks noChangeArrowheads="1"/>
          </p:cNvSpPr>
          <p:nvPr/>
        </p:nvSpPr>
        <p:spPr bwMode="auto">
          <a:xfrm>
            <a:off x="6845303" y="3484563"/>
            <a:ext cx="503238" cy="504825"/>
          </a:xfrm>
          <a:prstGeom prst="rect">
            <a:avLst/>
          </a:prstGeom>
          <a:solidFill>
            <a:srgbClr val="DAEDE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Rectangle 10"/>
          <p:cNvSpPr>
            <a:spLocks noChangeArrowheads="1"/>
          </p:cNvSpPr>
          <p:nvPr/>
        </p:nvSpPr>
        <p:spPr bwMode="auto">
          <a:xfrm>
            <a:off x="5837240" y="3989388"/>
            <a:ext cx="504825" cy="503237"/>
          </a:xfrm>
          <a:prstGeom prst="rect">
            <a:avLst/>
          </a:prstGeom>
          <a:solidFill>
            <a:srgbClr val="DAEDE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Rectangle 11"/>
          <p:cNvSpPr>
            <a:spLocks noChangeArrowheads="1"/>
          </p:cNvSpPr>
          <p:nvPr/>
        </p:nvSpPr>
        <p:spPr bwMode="auto">
          <a:xfrm>
            <a:off x="6342065" y="3989388"/>
            <a:ext cx="503238" cy="503237"/>
          </a:xfrm>
          <a:prstGeom prst="rect">
            <a:avLst/>
          </a:prstGeom>
          <a:solidFill>
            <a:srgbClr val="DAEDE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Rectangle 12"/>
          <p:cNvSpPr>
            <a:spLocks noChangeArrowheads="1"/>
          </p:cNvSpPr>
          <p:nvPr/>
        </p:nvSpPr>
        <p:spPr bwMode="auto">
          <a:xfrm>
            <a:off x="6845303" y="3989388"/>
            <a:ext cx="503238" cy="503237"/>
          </a:xfrm>
          <a:prstGeom prst="rect">
            <a:avLst/>
          </a:prstGeom>
          <a:solidFill>
            <a:srgbClr val="DAEDE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Rectangle 13"/>
          <p:cNvSpPr>
            <a:spLocks noChangeArrowheads="1"/>
          </p:cNvSpPr>
          <p:nvPr/>
        </p:nvSpPr>
        <p:spPr bwMode="auto">
          <a:xfrm>
            <a:off x="5837240" y="4492625"/>
            <a:ext cx="504825" cy="504825"/>
          </a:xfrm>
          <a:prstGeom prst="rect">
            <a:avLst/>
          </a:prstGeom>
          <a:solidFill>
            <a:srgbClr val="DAEDE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" name="Rectangle 14"/>
          <p:cNvSpPr>
            <a:spLocks noChangeArrowheads="1"/>
          </p:cNvSpPr>
          <p:nvPr/>
        </p:nvSpPr>
        <p:spPr bwMode="auto">
          <a:xfrm>
            <a:off x="6342065" y="4492625"/>
            <a:ext cx="503238" cy="504825"/>
          </a:xfrm>
          <a:prstGeom prst="rect">
            <a:avLst/>
          </a:prstGeom>
          <a:solidFill>
            <a:srgbClr val="DAEDE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Rectangle 15"/>
          <p:cNvSpPr>
            <a:spLocks noChangeArrowheads="1"/>
          </p:cNvSpPr>
          <p:nvPr/>
        </p:nvSpPr>
        <p:spPr bwMode="auto">
          <a:xfrm>
            <a:off x="6845303" y="4492625"/>
            <a:ext cx="503238" cy="504825"/>
          </a:xfrm>
          <a:prstGeom prst="rect">
            <a:avLst/>
          </a:prstGeom>
          <a:solidFill>
            <a:srgbClr val="DAEDE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Line 16"/>
          <p:cNvSpPr>
            <a:spLocks noChangeShapeType="1"/>
          </p:cNvSpPr>
          <p:nvPr/>
        </p:nvSpPr>
        <p:spPr bwMode="auto">
          <a:xfrm>
            <a:off x="6342065" y="3478213"/>
            <a:ext cx="0" cy="1524000"/>
          </a:xfrm>
          <a:prstGeom prst="line">
            <a:avLst/>
          </a:prstGeom>
          <a:noFill/>
          <a:ln w="1270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Line 17"/>
          <p:cNvSpPr>
            <a:spLocks noChangeShapeType="1"/>
          </p:cNvSpPr>
          <p:nvPr/>
        </p:nvSpPr>
        <p:spPr bwMode="auto">
          <a:xfrm>
            <a:off x="6845303" y="3478213"/>
            <a:ext cx="0" cy="1524000"/>
          </a:xfrm>
          <a:prstGeom prst="line">
            <a:avLst/>
          </a:prstGeom>
          <a:noFill/>
          <a:ln w="1270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Line 18"/>
          <p:cNvSpPr>
            <a:spLocks noChangeShapeType="1"/>
          </p:cNvSpPr>
          <p:nvPr/>
        </p:nvSpPr>
        <p:spPr bwMode="auto">
          <a:xfrm>
            <a:off x="5830890" y="3989388"/>
            <a:ext cx="1525588" cy="0"/>
          </a:xfrm>
          <a:prstGeom prst="line">
            <a:avLst/>
          </a:prstGeom>
          <a:noFill/>
          <a:ln w="1270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" name="Line 19"/>
          <p:cNvSpPr>
            <a:spLocks noChangeShapeType="1"/>
          </p:cNvSpPr>
          <p:nvPr/>
        </p:nvSpPr>
        <p:spPr bwMode="auto">
          <a:xfrm>
            <a:off x="5830890" y="4492625"/>
            <a:ext cx="1525588" cy="0"/>
          </a:xfrm>
          <a:prstGeom prst="line">
            <a:avLst/>
          </a:prstGeom>
          <a:noFill/>
          <a:ln w="1270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" name="Line 20"/>
          <p:cNvSpPr>
            <a:spLocks noChangeShapeType="1"/>
          </p:cNvSpPr>
          <p:nvPr/>
        </p:nvSpPr>
        <p:spPr bwMode="auto">
          <a:xfrm>
            <a:off x="5837240" y="3478213"/>
            <a:ext cx="0" cy="1524000"/>
          </a:xfrm>
          <a:prstGeom prst="line">
            <a:avLst/>
          </a:prstGeom>
          <a:noFill/>
          <a:ln w="1270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" name="Line 21"/>
          <p:cNvSpPr>
            <a:spLocks noChangeShapeType="1"/>
          </p:cNvSpPr>
          <p:nvPr/>
        </p:nvSpPr>
        <p:spPr bwMode="auto">
          <a:xfrm>
            <a:off x="7348540" y="3478213"/>
            <a:ext cx="0" cy="1524000"/>
          </a:xfrm>
          <a:prstGeom prst="line">
            <a:avLst/>
          </a:prstGeom>
          <a:noFill/>
          <a:ln w="1270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" name="Line 22"/>
          <p:cNvSpPr>
            <a:spLocks noChangeShapeType="1"/>
          </p:cNvSpPr>
          <p:nvPr/>
        </p:nvSpPr>
        <p:spPr bwMode="auto">
          <a:xfrm>
            <a:off x="5830890" y="3484563"/>
            <a:ext cx="1525588" cy="0"/>
          </a:xfrm>
          <a:prstGeom prst="line">
            <a:avLst/>
          </a:prstGeom>
          <a:noFill/>
          <a:ln w="1270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" name="Line 23"/>
          <p:cNvSpPr>
            <a:spLocks noChangeShapeType="1"/>
          </p:cNvSpPr>
          <p:nvPr/>
        </p:nvSpPr>
        <p:spPr bwMode="auto">
          <a:xfrm>
            <a:off x="5830890" y="4997450"/>
            <a:ext cx="1525588" cy="0"/>
          </a:xfrm>
          <a:prstGeom prst="line">
            <a:avLst/>
          </a:prstGeom>
          <a:noFill/>
          <a:ln w="1270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" name="Rectangle 24"/>
          <p:cNvSpPr>
            <a:spLocks noChangeArrowheads="1"/>
          </p:cNvSpPr>
          <p:nvPr/>
        </p:nvSpPr>
        <p:spPr bwMode="auto">
          <a:xfrm>
            <a:off x="6026153" y="3611563"/>
            <a:ext cx="236538" cy="315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8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cs typeface="Arial" pitchFamily="34" charset="0"/>
              </a:rPr>
              <a:t>4</a:t>
            </a: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4" name="Rectangle 25"/>
          <p:cNvSpPr>
            <a:spLocks noChangeArrowheads="1"/>
          </p:cNvSpPr>
          <p:nvPr/>
        </p:nvSpPr>
        <p:spPr bwMode="auto">
          <a:xfrm>
            <a:off x="6530978" y="3611563"/>
            <a:ext cx="236538" cy="315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8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cs typeface="Arial" pitchFamily="34" charset="0"/>
              </a:rPr>
              <a:t>3</a:t>
            </a: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5" name="Rectangle 26"/>
          <p:cNvSpPr>
            <a:spLocks noChangeArrowheads="1"/>
          </p:cNvSpPr>
          <p:nvPr/>
        </p:nvSpPr>
        <p:spPr bwMode="auto">
          <a:xfrm>
            <a:off x="7032628" y="3611563"/>
            <a:ext cx="236538" cy="315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8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cs typeface="Arial" pitchFamily="34" charset="0"/>
              </a:rPr>
              <a:t>4</a:t>
            </a: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6" name="Rectangle 27"/>
          <p:cNvSpPr>
            <a:spLocks noChangeArrowheads="1"/>
          </p:cNvSpPr>
          <p:nvPr/>
        </p:nvSpPr>
        <p:spPr bwMode="auto">
          <a:xfrm>
            <a:off x="6026153" y="4116388"/>
            <a:ext cx="236538" cy="315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8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cs typeface="Arial" pitchFamily="34" charset="0"/>
              </a:rPr>
              <a:t>2</a:t>
            </a:r>
            <a:endParaRPr kumimoji="0" lang="de-DE" altLang="de-D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7" name="Rectangle 28"/>
          <p:cNvSpPr>
            <a:spLocks noChangeArrowheads="1"/>
          </p:cNvSpPr>
          <p:nvPr/>
        </p:nvSpPr>
        <p:spPr bwMode="auto">
          <a:xfrm>
            <a:off x="6530978" y="4116388"/>
            <a:ext cx="236538" cy="315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8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cs typeface="Arial" pitchFamily="34" charset="0"/>
              </a:rPr>
              <a:t>4</a:t>
            </a:r>
            <a:endParaRPr kumimoji="0" lang="de-DE" altLang="de-D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8" name="Rectangle 29"/>
          <p:cNvSpPr>
            <a:spLocks noChangeArrowheads="1"/>
          </p:cNvSpPr>
          <p:nvPr/>
        </p:nvSpPr>
        <p:spPr bwMode="auto">
          <a:xfrm>
            <a:off x="7032628" y="4116388"/>
            <a:ext cx="236538" cy="315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8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cs typeface="Arial" pitchFamily="34" charset="0"/>
              </a:rPr>
              <a:t>3</a:t>
            </a:r>
            <a:endParaRPr kumimoji="0" lang="de-DE" altLang="de-D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9" name="Rectangle 30"/>
          <p:cNvSpPr>
            <a:spLocks noChangeArrowheads="1"/>
          </p:cNvSpPr>
          <p:nvPr/>
        </p:nvSpPr>
        <p:spPr bwMode="auto">
          <a:xfrm>
            <a:off x="6026153" y="4619625"/>
            <a:ext cx="236538" cy="315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8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cs typeface="Arial" pitchFamily="34" charset="0"/>
              </a:rPr>
              <a:t>2</a:t>
            </a:r>
            <a:endParaRPr kumimoji="0" lang="de-DE" altLang="de-D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50" name="Rectangle 31"/>
          <p:cNvSpPr>
            <a:spLocks noChangeArrowheads="1"/>
          </p:cNvSpPr>
          <p:nvPr/>
        </p:nvSpPr>
        <p:spPr bwMode="auto">
          <a:xfrm>
            <a:off x="6530978" y="4619625"/>
            <a:ext cx="236538" cy="315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8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cs typeface="Arial" pitchFamily="34" charset="0"/>
              </a:rPr>
              <a:t>3</a:t>
            </a: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51" name="Rectangle 32"/>
          <p:cNvSpPr>
            <a:spLocks noChangeArrowheads="1"/>
          </p:cNvSpPr>
          <p:nvPr/>
        </p:nvSpPr>
        <p:spPr bwMode="auto">
          <a:xfrm>
            <a:off x="7032628" y="4619625"/>
            <a:ext cx="236538" cy="315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8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cs typeface="Arial" pitchFamily="34" charset="0"/>
              </a:rPr>
              <a:t>4</a:t>
            </a: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53" name="TextBox 11"/>
          <p:cNvSpPr txBox="1"/>
          <p:nvPr/>
        </p:nvSpPr>
        <p:spPr>
          <a:xfrm>
            <a:off x="5675133" y="2405141"/>
            <a:ext cx="2140021" cy="646331"/>
          </a:xfrm>
          <a:prstGeom prst="rect">
            <a:avLst/>
          </a:prstGeom>
          <a:solidFill>
            <a:srgbClr val="FFC000"/>
          </a:solidFill>
          <a:ln w="25400">
            <a:noFill/>
          </a:ln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lang="de-DE" dirty="0" err="1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task</a:t>
            </a:r>
            <a:r>
              <a:rPr lang="de-DE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is</a:t>
            </a:r>
            <a:r>
              <a:rPr lang="de-DE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</a:t>
            </a:r>
            <a:r>
              <a:rPr lang="de-DE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learn</a:t>
            </a:r>
            <a:r>
              <a:rPr lang="de-DE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good</a:t>
            </a:r>
            <a:r>
              <a:rPr lang="de-DE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filter</a:t>
            </a:r>
            <a:r>
              <a:rPr lang="de-DE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weights</a:t>
            </a:r>
            <a:r>
              <a:rPr lang="de-DE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!</a:t>
            </a:r>
          </a:p>
        </p:txBody>
      </p:sp>
      <p:cxnSp>
        <p:nvCxnSpPr>
          <p:cNvPr id="10" name="Gerade Verbindung mit Pfeil 9"/>
          <p:cNvCxnSpPr>
            <a:stCxn id="53" idx="1"/>
            <a:endCxn id="9" idx="3"/>
          </p:cNvCxnSpPr>
          <p:nvPr/>
        </p:nvCxnSpPr>
        <p:spPr>
          <a:xfrm flipH="1">
            <a:off x="4524310" y="2728307"/>
            <a:ext cx="1150823" cy="1096597"/>
          </a:xfrm>
          <a:prstGeom prst="straightConnector1">
            <a:avLst/>
          </a:prstGeom>
          <a:ln w="3810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48336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Convolutional networks in speech recognition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61903" y="2812132"/>
            <a:ext cx="5029200" cy="270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Inhaltsplatzhalter 3">
            <a:extLst>
              <a:ext uri="{FF2B5EF4-FFF2-40B4-BE49-F238E27FC236}">
                <a16:creationId xmlns:a16="http://schemas.microsoft.com/office/drawing/2014/main" id="{5FA0831D-FD3E-A449-8E84-9DF27978E9BA}"/>
              </a:ext>
            </a:extLst>
          </p:cNvPr>
          <p:cNvSpPr txBox="1">
            <a:spLocks/>
          </p:cNvSpPr>
          <p:nvPr/>
        </p:nvSpPr>
        <p:spPr bwMode="auto">
          <a:xfrm>
            <a:off x="156121" y="1700808"/>
            <a:ext cx="8640763" cy="819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79388" indent="-17938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265113" indent="-265113" eaLnBrk="1" hangingPunct="1">
              <a:buClr>
                <a:schemeClr val="accent6"/>
              </a:buClr>
              <a:buFont typeface="Arial" pitchFamily="34" charset="0"/>
              <a:buChar char="◊"/>
            </a:pPr>
            <a:r>
              <a:rPr lang="en-US" sz="2200" dirty="0"/>
              <a:t>Convolution over frequency to account for variations in the vocal tracts of different speakers</a:t>
            </a:r>
          </a:p>
          <a:p>
            <a:pPr marL="265113" indent="-265113" eaLnBrk="1" hangingPunct="1">
              <a:buClr>
                <a:schemeClr val="accent6"/>
              </a:buClr>
              <a:buFont typeface="Arial" pitchFamily="34" charset="0"/>
              <a:buChar char="◊"/>
            </a:pPr>
            <a:endParaRPr lang="en-US" sz="2200" dirty="0"/>
          </a:p>
          <a:p>
            <a:pPr marL="265113" indent="-265113" eaLnBrk="1" hangingPunct="1">
              <a:buClr>
                <a:schemeClr val="accent6"/>
              </a:buClr>
              <a:buFont typeface="Arial" pitchFamily="34" charset="0"/>
              <a:buChar char="◊"/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814554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9E8BBA-06C6-F44C-8AC9-38457A757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A499DA-7930-F04B-B8EE-449C00C755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dirty="0" err="1"/>
              <a:t>Mandatory</a:t>
            </a:r>
            <a:r>
              <a:rPr lang="de-DE" b="1" dirty="0"/>
              <a:t>: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/>
              <a:t>Ian </a:t>
            </a:r>
            <a:r>
              <a:rPr lang="de-DE" dirty="0" err="1"/>
              <a:t>Goodfellow</a:t>
            </a:r>
            <a:r>
              <a:rPr lang="de-DE" dirty="0"/>
              <a:t>, </a:t>
            </a:r>
            <a:r>
              <a:rPr lang="de-DE" dirty="0" err="1"/>
              <a:t>Yoshua</a:t>
            </a:r>
            <a:r>
              <a:rPr lang="de-DE" dirty="0"/>
              <a:t> </a:t>
            </a:r>
            <a:r>
              <a:rPr lang="de-DE" dirty="0" err="1"/>
              <a:t>Bengio</a:t>
            </a:r>
            <a:r>
              <a:rPr lang="de-DE" dirty="0"/>
              <a:t>, Aaron </a:t>
            </a:r>
            <a:r>
              <a:rPr lang="de-DE" dirty="0" err="1"/>
              <a:t>Courville</a:t>
            </a:r>
            <a:r>
              <a:rPr lang="de-DE" dirty="0"/>
              <a:t>: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 err="1"/>
              <a:t>Deep</a:t>
            </a:r>
            <a:r>
              <a:rPr lang="de-DE" dirty="0"/>
              <a:t> Learning, </a:t>
            </a:r>
            <a:r>
              <a:rPr lang="de-DE" i="1" dirty="0"/>
              <a:t>Chapter 9</a:t>
            </a:r>
            <a:r>
              <a:rPr lang="de-DE" dirty="0"/>
              <a:t>, 9.1 </a:t>
            </a:r>
            <a:r>
              <a:rPr lang="de-DE" dirty="0" err="1"/>
              <a:t>to</a:t>
            </a:r>
            <a:r>
              <a:rPr lang="de-DE" dirty="0"/>
              <a:t> 9.3.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 err="1"/>
              <a:t>Deep</a:t>
            </a:r>
            <a:r>
              <a:rPr lang="de-DE" dirty="0"/>
              <a:t> Learning, </a:t>
            </a:r>
            <a:r>
              <a:rPr lang="de-DE" i="1" dirty="0"/>
              <a:t>Chapter 10</a:t>
            </a:r>
            <a:r>
              <a:rPr lang="de-DE" dirty="0"/>
              <a:t>, 10.2 </a:t>
            </a:r>
            <a:r>
              <a:rPr lang="de-DE" dirty="0" err="1"/>
              <a:t>and</a:t>
            </a:r>
            <a:r>
              <a:rPr lang="de-DE" dirty="0"/>
              <a:t> 10.4 </a:t>
            </a:r>
            <a:br>
              <a:rPr lang="de-DE" b="1" dirty="0"/>
            </a:br>
            <a:r>
              <a:rPr lang="en-US" dirty="0">
                <a:hlinkClick r:id="rId2"/>
              </a:rPr>
              <a:t>http://www.deeplearningbook.org/</a:t>
            </a:r>
            <a:br>
              <a:rPr lang="en-US" dirty="0"/>
            </a:br>
            <a:endParaRPr lang="en-US" dirty="0"/>
          </a:p>
          <a:p>
            <a:pPr marL="0" indent="0">
              <a:buNone/>
            </a:pPr>
            <a:r>
              <a:rPr lang="en-US" b="1" dirty="0"/>
              <a:t>Optional: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hlinkClick r:id="rId3"/>
              </a:rPr>
              <a:t>http://colah.github.io/posts/2015-08-Understanding-LSTMs/</a:t>
            </a: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hlinkClick r:id="rId4"/>
              </a:rPr>
              <a:t>https://machinelearningmastery.com/what-are-generative-adversarial-networks-gans/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38762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And in texts?</a:t>
            </a:r>
          </a:p>
        </p:txBody>
      </p:sp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156122" y="1569025"/>
            <a:ext cx="8640763" cy="4789488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tIns="58067"/>
          <a:lstStyle/>
          <a:p>
            <a:pPr marL="342900" indent="-342900" fontAlgn="base">
              <a:spcBef>
                <a:spcPts val="400"/>
              </a:spcBef>
              <a:spcAft>
                <a:spcPct val="0"/>
              </a:spcAft>
              <a:buFont typeface="Wingdings" panose="05000000000000000000" pitchFamily="2" charset="2"/>
              <a:buChar char="§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de-DE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05C8C86-F8BB-0B4B-BD0D-03EE8F6BFC7E}"/>
              </a:ext>
            </a:extLst>
          </p:cNvPr>
          <p:cNvSpPr txBox="1">
            <a:spLocks/>
          </p:cNvSpPr>
          <p:nvPr/>
        </p:nvSpPr>
        <p:spPr bwMode="auto">
          <a:xfrm>
            <a:off x="250825" y="1592264"/>
            <a:ext cx="8640763" cy="4140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79388" indent="-17938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265113" indent="-265113" eaLnBrk="1" hangingPunct="1">
              <a:buClr>
                <a:schemeClr val="accent6"/>
              </a:buClr>
              <a:buFont typeface="Arial" pitchFamily="34" charset="0"/>
              <a:buChar char="◊"/>
            </a:pPr>
            <a:r>
              <a:rPr lang="en-US" sz="2200" dirty="0"/>
              <a:t>Sentiment classification</a:t>
            </a:r>
          </a:p>
          <a:p>
            <a:pPr marL="434975" lvl="1" indent="-265113" eaLnBrk="1" hangingPunct="1">
              <a:buClr>
                <a:schemeClr val="accent6"/>
              </a:buClr>
              <a:buFont typeface="Arial" pitchFamily="34" charset="0"/>
              <a:buChar char="◊"/>
            </a:pPr>
            <a:r>
              <a:rPr lang="en-US" sz="2000" dirty="0"/>
              <a:t>The movie was </a:t>
            </a:r>
            <a:r>
              <a:rPr lang="en-US" sz="2000" b="1" dirty="0">
                <a:solidFill>
                  <a:schemeClr val="accent6"/>
                </a:solidFill>
              </a:rPr>
              <a:t>really good</a:t>
            </a:r>
            <a:r>
              <a:rPr lang="en-US" sz="2000" dirty="0"/>
              <a:t>.</a:t>
            </a:r>
          </a:p>
          <a:p>
            <a:pPr marL="434975" lvl="1" indent="-265113" eaLnBrk="1" hangingPunct="1">
              <a:buClr>
                <a:schemeClr val="accent6"/>
              </a:buClr>
              <a:buFont typeface="Arial" pitchFamily="34" charset="0"/>
              <a:buChar char="◊"/>
            </a:pPr>
            <a:r>
              <a:rPr lang="en-US" sz="2000" dirty="0"/>
              <a:t>We saw this </a:t>
            </a:r>
            <a:r>
              <a:rPr lang="en-US" sz="2000" b="1" dirty="0">
                <a:solidFill>
                  <a:schemeClr val="accent6"/>
                </a:solidFill>
              </a:rPr>
              <a:t>really good</a:t>
            </a:r>
            <a:r>
              <a:rPr lang="en-US" sz="2000" dirty="0"/>
              <a:t> movie. </a:t>
            </a:r>
          </a:p>
          <a:p>
            <a:pPr marL="434975" lvl="1" indent="-265113" eaLnBrk="1" hangingPunct="1">
              <a:buClr>
                <a:schemeClr val="accent6"/>
              </a:buClr>
              <a:buFont typeface="Arial" pitchFamily="34" charset="0"/>
              <a:buChar char="◊"/>
            </a:pPr>
            <a:r>
              <a:rPr lang="en-US" sz="2000" dirty="0"/>
              <a:t>The movie, which we saw yesterday with all the colleagues in this tiny movie theatre next to the bridge, was (despite my expectations) </a:t>
            </a:r>
            <a:r>
              <a:rPr lang="en-US" sz="2000" b="1" dirty="0">
                <a:solidFill>
                  <a:schemeClr val="accent6"/>
                </a:solidFill>
              </a:rPr>
              <a:t>really good</a:t>
            </a:r>
            <a:r>
              <a:rPr lang="en-US" sz="2000" dirty="0"/>
              <a:t>. </a:t>
            </a:r>
          </a:p>
          <a:p>
            <a:pPr marL="265113" indent="-265113" eaLnBrk="1" hangingPunct="1">
              <a:buClr>
                <a:schemeClr val="accent6"/>
              </a:buClr>
              <a:buFont typeface="Arial" pitchFamily="34" charset="0"/>
              <a:buChar char="◊"/>
            </a:pPr>
            <a:endParaRPr lang="en-US" sz="2200" dirty="0"/>
          </a:p>
          <a:p>
            <a:pPr marL="265113" indent="-265113" eaLnBrk="1" hangingPunct="1">
              <a:buClr>
                <a:schemeClr val="accent6"/>
              </a:buClr>
              <a:buFont typeface="Arial" pitchFamily="34" charset="0"/>
              <a:buChar char="◊"/>
            </a:pPr>
            <a:endParaRPr lang="en-US" sz="2200" dirty="0"/>
          </a:p>
          <a:p>
            <a:pPr marL="265113" indent="-265113" eaLnBrk="1" hangingPunct="1">
              <a:buClr>
                <a:schemeClr val="accent6"/>
              </a:buClr>
              <a:buFont typeface="Arial" pitchFamily="34" charset="0"/>
              <a:buChar char="◊"/>
            </a:pPr>
            <a:r>
              <a:rPr lang="en-US" sz="2200" dirty="0"/>
              <a:t>For this task, position information is not very relevant. </a:t>
            </a:r>
          </a:p>
          <a:p>
            <a:pPr marL="265113" indent="-265113" eaLnBrk="1" hangingPunct="1">
              <a:buClr>
                <a:schemeClr val="accent6"/>
              </a:buClr>
              <a:buFont typeface="Arial" pitchFamily="34" charset="0"/>
              <a:buChar char="◊"/>
            </a:pPr>
            <a:endParaRPr lang="en-US" sz="2200" dirty="0"/>
          </a:p>
          <a:p>
            <a:pPr marL="265113" indent="-265113" eaLnBrk="1" hangingPunct="1">
              <a:buClr>
                <a:schemeClr val="accent6"/>
              </a:buClr>
              <a:buFont typeface="Arial" pitchFamily="34" charset="0"/>
              <a:buChar char="◊"/>
            </a:pPr>
            <a:endParaRPr lang="en-US" sz="2200" dirty="0"/>
          </a:p>
          <a:p>
            <a:pPr marL="265113" indent="-265113" eaLnBrk="1" hangingPunct="1">
              <a:buClr>
                <a:schemeClr val="accent6"/>
              </a:buClr>
              <a:buFont typeface="Arial" pitchFamily="34" charset="0"/>
              <a:buChar char="◊"/>
            </a:pPr>
            <a:endParaRPr lang="en-US" sz="2200" dirty="0"/>
          </a:p>
          <a:p>
            <a:pPr marL="265113" indent="-265113" eaLnBrk="1" hangingPunct="1">
              <a:buClr>
                <a:schemeClr val="accent6"/>
              </a:buClr>
              <a:buFont typeface="Arial" pitchFamily="34" charset="0"/>
              <a:buChar char="◊"/>
            </a:pPr>
            <a:endParaRPr lang="en-US" sz="2200" dirty="0"/>
          </a:p>
          <a:p>
            <a:pPr marL="265113" indent="-265113" eaLnBrk="1" hangingPunct="1">
              <a:buClr>
                <a:schemeClr val="accent6"/>
              </a:buClr>
              <a:buFont typeface="Arial" pitchFamily="34" charset="0"/>
              <a:buChar char="◊"/>
            </a:pPr>
            <a:endParaRPr lang="en-US" sz="2200" dirty="0"/>
          </a:p>
          <a:p>
            <a:pPr marL="265113" indent="-265113" eaLnBrk="1" hangingPunct="1">
              <a:buClr>
                <a:schemeClr val="accent6"/>
              </a:buClr>
              <a:buFont typeface="Arial" pitchFamily="34" charset="0"/>
              <a:buChar char="◊"/>
            </a:pPr>
            <a:endParaRPr lang="en-US" sz="2200" dirty="0"/>
          </a:p>
          <a:p>
            <a:pPr marL="265113" indent="-265113" eaLnBrk="1" hangingPunct="1">
              <a:buClr>
                <a:schemeClr val="accent6"/>
              </a:buClr>
              <a:buFont typeface="Arial" pitchFamily="34" charset="0"/>
              <a:buChar char="◊"/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6698212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Dimensionality</a:t>
            </a:r>
          </a:p>
        </p:txBody>
      </p:sp>
      <p:sp>
        <p:nvSpPr>
          <p:cNvPr id="4" name="Fensterinhalt horizontal verschieben 3"/>
          <p:cNvSpPr/>
          <p:nvPr/>
        </p:nvSpPr>
        <p:spPr>
          <a:xfrm>
            <a:off x="683568" y="3959456"/>
            <a:ext cx="7416824" cy="894809"/>
          </a:xfrm>
          <a:prstGeom prst="horizontalScroll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Lorem ipsum dolor sit </a:t>
            </a:r>
            <a:r>
              <a:rPr lang="en-US" dirty="0" err="1">
                <a:solidFill>
                  <a:schemeClr val="tx1"/>
                </a:solidFill>
              </a:rPr>
              <a:t>amet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en-US" dirty="0" err="1">
                <a:solidFill>
                  <a:schemeClr val="tx1"/>
                </a:solidFill>
              </a:rPr>
              <a:t>consectetuer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adipiscing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elit</a:t>
            </a:r>
            <a:r>
              <a:rPr lang="en-US" dirty="0">
                <a:solidFill>
                  <a:schemeClr val="tx1"/>
                </a:solidFill>
              </a:rPr>
              <a:t>. </a:t>
            </a:r>
            <a:r>
              <a:rPr lang="en-US" dirty="0" err="1">
                <a:solidFill>
                  <a:schemeClr val="tx1"/>
                </a:solidFill>
              </a:rPr>
              <a:t>Aenean</a:t>
            </a:r>
            <a:r>
              <a:rPr lang="en-US" dirty="0">
                <a:solidFill>
                  <a:schemeClr val="tx1"/>
                </a:solidFill>
              </a:rPr>
              <a:t> …</a:t>
            </a:r>
          </a:p>
        </p:txBody>
      </p:sp>
      <p:cxnSp>
        <p:nvCxnSpPr>
          <p:cNvPr id="5" name="Gerade Verbindung mit Pfeil 4"/>
          <p:cNvCxnSpPr/>
          <p:nvPr/>
        </p:nvCxnSpPr>
        <p:spPr>
          <a:xfrm flipV="1">
            <a:off x="3094338" y="5157192"/>
            <a:ext cx="2016224" cy="1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Inhaltsplatzhalter 3">
            <a:extLst>
              <a:ext uri="{FF2B5EF4-FFF2-40B4-BE49-F238E27FC236}">
                <a16:creationId xmlns:a16="http://schemas.microsoft.com/office/drawing/2014/main" id="{CB1B293E-C18F-9143-BF5D-5C1DEEB5C7C7}"/>
              </a:ext>
            </a:extLst>
          </p:cNvPr>
          <p:cNvSpPr txBox="1">
            <a:spLocks/>
          </p:cNvSpPr>
          <p:nvPr/>
        </p:nvSpPr>
        <p:spPr bwMode="auto">
          <a:xfrm>
            <a:off x="251520" y="1628800"/>
            <a:ext cx="8640763" cy="4140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79388" indent="-17938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265113" indent="-265113" eaLnBrk="1" hangingPunct="1">
              <a:buClr>
                <a:schemeClr val="accent6"/>
              </a:buClr>
              <a:buFont typeface="Arial" pitchFamily="34" charset="0"/>
              <a:buChar char="◊"/>
            </a:pPr>
            <a:r>
              <a:rPr lang="en-US" sz="2200" dirty="0"/>
              <a:t>Advantages of text flow: </a:t>
            </a:r>
          </a:p>
          <a:p>
            <a:pPr marL="434975" lvl="1" indent="-265113" eaLnBrk="1" hangingPunct="1">
              <a:buClr>
                <a:schemeClr val="accent6"/>
              </a:buClr>
              <a:buFont typeface="Arial" pitchFamily="34" charset="0"/>
              <a:buChar char="◊"/>
            </a:pPr>
            <a:r>
              <a:rPr lang="en-US" sz="2200" dirty="0"/>
              <a:t>Usually only one dimension </a:t>
            </a:r>
            <a:br>
              <a:rPr lang="en-US" sz="2200" dirty="0"/>
            </a:br>
            <a:r>
              <a:rPr lang="en-US" sz="2200" dirty="0"/>
              <a:t>as opposed to two dimensions in images</a:t>
            </a:r>
          </a:p>
          <a:p>
            <a:pPr marL="265113" indent="-265113" eaLnBrk="1" hangingPunct="1">
              <a:buClr>
                <a:schemeClr val="accent6"/>
              </a:buClr>
              <a:buFont typeface="Arial" pitchFamily="34" charset="0"/>
              <a:buChar char="◊"/>
            </a:pPr>
            <a:endParaRPr lang="en-US" sz="2200" dirty="0"/>
          </a:p>
          <a:p>
            <a:pPr marL="265113" indent="-265113" eaLnBrk="1" hangingPunct="1">
              <a:buClr>
                <a:schemeClr val="accent6"/>
              </a:buClr>
              <a:buFont typeface="Arial" pitchFamily="34" charset="0"/>
              <a:buChar char="◊"/>
            </a:pPr>
            <a:r>
              <a:rPr lang="en-US" sz="2200" dirty="0"/>
              <a:t>Convolutional networks in NLP are sometimes also called time-delay neural networks (TDNN).</a:t>
            </a:r>
          </a:p>
          <a:p>
            <a:pPr marL="265113" indent="-265113" eaLnBrk="1" hangingPunct="1">
              <a:buClr>
                <a:schemeClr val="accent6"/>
              </a:buClr>
              <a:buFont typeface="Arial" pitchFamily="34" charset="0"/>
              <a:buChar char="◊"/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6325685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The 1d convolution operation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Box 2"/>
              <p:cNvSpPr txBox="1">
                <a:spLocks noChangeArrowheads="1"/>
              </p:cNvSpPr>
              <p:nvPr/>
            </p:nvSpPr>
            <p:spPr bwMode="auto">
              <a:xfrm>
                <a:off x="156122" y="1569025"/>
                <a:ext cx="8736357" cy="4789488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</p:spPr>
            <p:txBody>
              <a:bodyPr tIns="58067"/>
              <a:lstStyle/>
              <a:p>
                <a:pPr fontAlgn="base">
                  <a:spcBef>
                    <a:spcPts val="400"/>
                  </a:spcBef>
                  <a:spcAft>
                    <a:spcPct val="0"/>
                  </a:spcAft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de-DE" sz="2400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de-DE" sz="2400" b="1" i="0" smtClean="0">
                              <a:solidFill>
                                <a:schemeClr val="accent6"/>
                              </a:solidFill>
                              <a:latin typeface="Cambria Math"/>
                              <a:cs typeface="Calibri" panose="020F0502020204030204" pitchFamily="34" charset="0"/>
                            </a:rPr>
                            <m:t>𝐟</m:t>
                          </m:r>
                          <m:r>
                            <a:rPr lang="de-DE" sz="2400" b="1" i="0" smtClean="0">
                              <a:solidFill>
                                <a:schemeClr val="accent6"/>
                              </a:solidFill>
                              <a:latin typeface="Cambria Math"/>
                              <a:cs typeface="Calibri" panose="020F0502020204030204" pitchFamily="34" charset="0"/>
                            </a:rPr>
                            <m:t>∗</m:t>
                          </m:r>
                          <m:r>
                            <a:rPr lang="de-DE" sz="2400" b="1" i="0" smtClean="0">
                              <a:solidFill>
                                <a:schemeClr val="accent6"/>
                              </a:solidFill>
                              <a:latin typeface="Cambria Math"/>
                              <a:cs typeface="Calibri" panose="020F0502020204030204" pitchFamily="34" charset="0"/>
                            </a:rPr>
                            <m:t>𝐠</m:t>
                          </m:r>
                        </m:e>
                      </m:d>
                      <m:r>
                        <a:rPr lang="de-DE" sz="2400" b="1" i="0" smtClean="0">
                          <a:solidFill>
                            <a:schemeClr val="accent6"/>
                          </a:solidFill>
                          <a:latin typeface="Cambria Math"/>
                          <a:cs typeface="Calibri" panose="020F0502020204030204" pitchFamily="34" charset="0"/>
                        </a:rPr>
                        <m:t>[</m:t>
                      </m:r>
                      <m:r>
                        <a:rPr lang="de-DE" sz="2400" b="1" i="0" smtClean="0">
                          <a:solidFill>
                            <a:schemeClr val="accent6"/>
                          </a:solidFill>
                          <a:latin typeface="Cambria Math"/>
                          <a:cs typeface="Calibri" panose="020F0502020204030204" pitchFamily="34" charset="0"/>
                        </a:rPr>
                        <m:t>𝐢</m:t>
                      </m:r>
                      <m:r>
                        <a:rPr lang="de-DE" sz="2400" b="1" i="0" smtClean="0">
                          <a:solidFill>
                            <a:schemeClr val="accent6"/>
                          </a:solidFill>
                          <a:latin typeface="Cambria Math"/>
                          <a:cs typeface="Calibri" panose="020F0502020204030204" pitchFamily="34" charset="0"/>
                        </a:rPr>
                        <m:t>]=</m:t>
                      </m:r>
                      <m:nary>
                        <m:naryPr>
                          <m:chr m:val="∑"/>
                          <m:ctrlPr>
                            <a:rPr lang="de-DE" sz="2400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sz="2400" b="1" i="0" smtClean="0">
                              <a:solidFill>
                                <a:schemeClr val="accent6"/>
                              </a:solidFill>
                              <a:latin typeface="Cambria Math"/>
                            </a:rPr>
                            <m:t>𝐦</m:t>
                          </m:r>
                          <m:r>
                            <a:rPr lang="de-DE" sz="2400" b="1" i="0" smtClean="0">
                              <a:solidFill>
                                <a:schemeClr val="accent6"/>
                              </a:solidFill>
                              <a:latin typeface="Cambria Math"/>
                            </a:rPr>
                            <m:t>=−</m:t>
                          </m:r>
                          <m:r>
                            <a:rPr lang="de-DE" sz="2400" b="1" i="0" smtClean="0">
                              <a:solidFill>
                                <a:schemeClr val="accent6"/>
                              </a:solidFill>
                              <a:latin typeface="Cambria Math"/>
                            </a:rPr>
                            <m:t>𝐌</m:t>
                          </m:r>
                        </m:sub>
                        <m:sup>
                          <m:r>
                            <a:rPr lang="de-DE" sz="2400" b="1" i="0" smtClean="0">
                              <a:solidFill>
                                <a:schemeClr val="accent6"/>
                              </a:solidFill>
                              <a:latin typeface="Cambria Math"/>
                            </a:rPr>
                            <m:t>𝐌</m:t>
                          </m:r>
                        </m:sup>
                        <m:e>
                          <m:r>
                            <a:rPr lang="de-DE" sz="2400" b="1" i="0">
                              <a:solidFill>
                                <a:schemeClr val="accent6"/>
                              </a:solidFill>
                              <a:latin typeface="Cambria Math"/>
                            </a:rPr>
                            <m:t>𝐟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de-DE" sz="2400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2400" b="1" i="0" smtClean="0">
                                  <a:solidFill>
                                    <a:schemeClr val="accent6"/>
                                  </a:solidFill>
                                  <a:latin typeface="Cambria Math"/>
                                </a:rPr>
                                <m:t>𝐢</m:t>
                              </m:r>
                              <m:r>
                                <a:rPr lang="de-DE" sz="2400" b="1" i="0" smtClean="0">
                                  <a:solidFill>
                                    <a:schemeClr val="accent6"/>
                                  </a:solidFill>
                                  <a:latin typeface="Cambria Math"/>
                                </a:rPr>
                                <m:t>−</m:t>
                              </m:r>
                              <m:r>
                                <a:rPr lang="de-DE" sz="2400" b="1" i="0" smtClean="0">
                                  <a:solidFill>
                                    <a:schemeClr val="accent6"/>
                                  </a:solidFill>
                                  <a:latin typeface="Cambria Math"/>
                                </a:rPr>
                                <m:t>𝐦</m:t>
                              </m:r>
                            </m:e>
                          </m:d>
                          <m:r>
                            <a:rPr lang="de-DE" sz="2400" b="1" i="0" smtClean="0">
                              <a:solidFill>
                                <a:schemeClr val="accent6"/>
                              </a:solidFill>
                              <a:latin typeface="Cambria Math"/>
                            </a:rPr>
                            <m:t>𝐠</m:t>
                          </m:r>
                          <m:r>
                            <a:rPr lang="de-DE" sz="2400" b="1" i="0" smtClean="0">
                              <a:solidFill>
                                <a:schemeClr val="accent6"/>
                              </a:solidFill>
                              <a:latin typeface="Cambria Math"/>
                            </a:rPr>
                            <m:t>[</m:t>
                          </m:r>
                          <m:r>
                            <a:rPr lang="de-DE" sz="2400" b="1" i="0">
                              <a:solidFill>
                                <a:schemeClr val="accent6"/>
                              </a:solidFill>
                              <a:latin typeface="Cambria Math"/>
                            </a:rPr>
                            <m:t>𝐦</m:t>
                          </m:r>
                          <m:r>
                            <a:rPr lang="de-DE" sz="2400" b="1" i="0" smtClean="0">
                              <a:solidFill>
                                <a:schemeClr val="accent6"/>
                              </a:solidFill>
                              <a:latin typeface="Cambria Math"/>
                            </a:rPr>
                            <m:t>]</m:t>
                          </m:r>
                        </m:e>
                      </m:nary>
                    </m:oMath>
                  </m:oMathPara>
                </a14:m>
                <a:endParaRPr lang="de-DE" sz="2800" b="1" dirty="0">
                  <a:latin typeface="Calibri" panose="020F0502020204030204" pitchFamily="34" charset="0"/>
                </a:endParaRPr>
              </a:p>
              <a:p>
                <a:pPr marL="342900" indent="-342900" fontAlgn="base">
                  <a:spcBef>
                    <a:spcPts val="400"/>
                  </a:spcBef>
                  <a:spcAft>
                    <a:spcPct val="0"/>
                  </a:spcAft>
                  <a:buFont typeface="Wingdings" panose="05000000000000000000" pitchFamily="2" charset="2"/>
                  <a:buChar char="§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endParaRPr lang="de-DE" sz="2000" b="0" dirty="0">
                  <a:latin typeface="Calibri" panose="020F0502020204030204" pitchFamily="34" charset="0"/>
                </a:endParaRPr>
              </a:p>
              <a:p>
                <a:pPr marL="265113" indent="-265113">
                  <a:spcBef>
                    <a:spcPct val="20000"/>
                  </a:spcBef>
                  <a:buClr>
                    <a:schemeClr val="accent6"/>
                  </a:buClr>
                  <a:buFont typeface="Arial" pitchFamily="34" charset="0"/>
                  <a:buChar char="◊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de-DE" sz="2000" b="1" dirty="0">
                    <a:solidFill>
                      <a:schemeClr val="accent6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*</a:t>
                </a:r>
                <a:r>
                  <a:rPr lang="de-DE" sz="2000" dirty="0">
                    <a:latin typeface="+mn-lt"/>
                  </a:rPr>
                  <a:t> </a:t>
                </a:r>
                <a:r>
                  <a:rPr lang="de-DE" sz="2000" dirty="0" err="1">
                    <a:latin typeface="+mn-lt"/>
                  </a:rPr>
                  <a:t>is</a:t>
                </a:r>
                <a:r>
                  <a:rPr lang="de-DE" sz="2000" dirty="0">
                    <a:latin typeface="+mn-lt"/>
                  </a:rPr>
                  <a:t> </a:t>
                </a:r>
                <a:r>
                  <a:rPr lang="de-DE" sz="2000" dirty="0" err="1">
                    <a:latin typeface="+mn-lt"/>
                  </a:rPr>
                  <a:t>the</a:t>
                </a:r>
                <a:r>
                  <a:rPr lang="de-DE" sz="2000" dirty="0">
                    <a:latin typeface="+mn-lt"/>
                  </a:rPr>
                  <a:t> </a:t>
                </a:r>
                <a:r>
                  <a:rPr lang="de-DE" sz="2000" dirty="0" err="1">
                    <a:latin typeface="+mn-lt"/>
                  </a:rPr>
                  <a:t>convolution</a:t>
                </a:r>
                <a:r>
                  <a:rPr lang="de-DE" sz="2000" dirty="0">
                    <a:latin typeface="+mn-lt"/>
                  </a:rPr>
                  <a:t> </a:t>
                </a:r>
                <a:r>
                  <a:rPr lang="de-DE" sz="2000" dirty="0" err="1">
                    <a:latin typeface="+mn-lt"/>
                  </a:rPr>
                  <a:t>operator</a:t>
                </a:r>
                <a:endParaRPr lang="de-DE" sz="2000" dirty="0">
                  <a:latin typeface="+mn-lt"/>
                </a:endParaRPr>
              </a:p>
              <a:p>
                <a:pPr marL="265113" indent="-265113">
                  <a:spcBef>
                    <a:spcPct val="20000"/>
                  </a:spcBef>
                  <a:buClr>
                    <a:schemeClr val="accent6"/>
                  </a:buClr>
                  <a:buFont typeface="Arial" pitchFamily="34" charset="0"/>
                  <a:buChar char="◊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de-DE" sz="2000" b="1" dirty="0">
                    <a:solidFill>
                      <a:schemeClr val="accent6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f(x) </a:t>
                </a:r>
                <a:r>
                  <a:rPr lang="de-DE" sz="2000" dirty="0" err="1">
                    <a:latin typeface="+mn-lt"/>
                  </a:rPr>
                  <a:t>is</a:t>
                </a:r>
                <a:r>
                  <a:rPr lang="de-DE" sz="2000" dirty="0">
                    <a:latin typeface="+mn-lt"/>
                  </a:rPr>
                  <a:t> </a:t>
                </a:r>
                <a:r>
                  <a:rPr lang="de-DE" sz="2000" dirty="0" err="1">
                    <a:latin typeface="+mn-lt"/>
                  </a:rPr>
                  <a:t>the</a:t>
                </a:r>
                <a:r>
                  <a:rPr lang="de-DE" sz="2000" dirty="0">
                    <a:latin typeface="+mn-lt"/>
                  </a:rPr>
                  <a:t> </a:t>
                </a:r>
                <a:r>
                  <a:rPr lang="de-DE" sz="2000" dirty="0" err="1">
                    <a:latin typeface="+mn-lt"/>
                  </a:rPr>
                  <a:t>input</a:t>
                </a:r>
                <a:r>
                  <a:rPr lang="de-DE" sz="2000" dirty="0">
                    <a:latin typeface="+mn-lt"/>
                  </a:rPr>
                  <a:t> </a:t>
                </a:r>
                <a:r>
                  <a:rPr lang="de-DE" sz="2000" dirty="0" err="1">
                    <a:latin typeface="+mn-lt"/>
                  </a:rPr>
                  <a:t>representation</a:t>
                </a:r>
                <a:endParaRPr lang="de-DE" sz="2000" dirty="0">
                  <a:latin typeface="+mn-lt"/>
                </a:endParaRPr>
              </a:p>
              <a:p>
                <a:pPr marL="265113" indent="-265113">
                  <a:spcBef>
                    <a:spcPct val="20000"/>
                  </a:spcBef>
                  <a:buClr>
                    <a:schemeClr val="accent6"/>
                  </a:buClr>
                  <a:buFont typeface="Arial" pitchFamily="34" charset="0"/>
                  <a:buChar char="◊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de-DE" sz="2000" b="1" dirty="0">
                    <a:solidFill>
                      <a:schemeClr val="accent6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i </a:t>
                </a:r>
                <a:r>
                  <a:rPr lang="de-DE" sz="2000" dirty="0" err="1">
                    <a:latin typeface="+mn-lt"/>
                  </a:rPr>
                  <a:t>is</a:t>
                </a:r>
                <a:r>
                  <a:rPr lang="de-DE" sz="2000" dirty="0">
                    <a:latin typeface="+mn-lt"/>
                  </a:rPr>
                  <a:t> </a:t>
                </a:r>
                <a:r>
                  <a:rPr lang="de-DE" sz="2000" dirty="0" err="1">
                    <a:latin typeface="+mn-lt"/>
                  </a:rPr>
                  <a:t>the</a:t>
                </a:r>
                <a:r>
                  <a:rPr lang="de-DE" sz="2000" dirty="0">
                    <a:latin typeface="+mn-lt"/>
                  </a:rPr>
                  <a:t> </a:t>
                </a:r>
                <a:r>
                  <a:rPr lang="de-DE" sz="2000" dirty="0" err="1">
                    <a:latin typeface="+mn-lt"/>
                  </a:rPr>
                  <a:t>current</a:t>
                </a:r>
                <a:r>
                  <a:rPr lang="de-DE" sz="2000" dirty="0">
                    <a:latin typeface="+mn-lt"/>
                  </a:rPr>
                  <a:t> </a:t>
                </a:r>
                <a:r>
                  <a:rPr lang="de-DE" sz="2000" dirty="0" err="1">
                    <a:latin typeface="+mn-lt"/>
                  </a:rPr>
                  <a:t>position</a:t>
                </a:r>
                <a:r>
                  <a:rPr lang="de-DE" sz="2000" dirty="0">
                    <a:latin typeface="+mn-lt"/>
                  </a:rPr>
                  <a:t> in </a:t>
                </a:r>
                <a:r>
                  <a:rPr lang="de-DE" sz="2000" dirty="0" err="1">
                    <a:latin typeface="+mn-lt"/>
                  </a:rPr>
                  <a:t>the</a:t>
                </a:r>
                <a:r>
                  <a:rPr lang="de-DE" sz="2000" dirty="0">
                    <a:latin typeface="+mn-lt"/>
                  </a:rPr>
                  <a:t> </a:t>
                </a:r>
                <a:r>
                  <a:rPr lang="de-DE" sz="2000" dirty="0" err="1">
                    <a:latin typeface="+mn-lt"/>
                  </a:rPr>
                  <a:t>input</a:t>
                </a:r>
                <a:r>
                  <a:rPr lang="de-DE" sz="2000" dirty="0">
                    <a:latin typeface="+mn-lt"/>
                  </a:rPr>
                  <a:t> </a:t>
                </a:r>
                <a:r>
                  <a:rPr lang="de-DE" sz="2000" dirty="0" err="1">
                    <a:latin typeface="+mn-lt"/>
                  </a:rPr>
                  <a:t>representation</a:t>
                </a:r>
                <a:r>
                  <a:rPr lang="de-DE" sz="2000" dirty="0">
                    <a:latin typeface="+mn-lt"/>
                  </a:rPr>
                  <a:t> </a:t>
                </a:r>
              </a:p>
              <a:p>
                <a:pPr marL="265113" indent="-265113">
                  <a:spcBef>
                    <a:spcPct val="20000"/>
                  </a:spcBef>
                  <a:buClr>
                    <a:schemeClr val="accent6"/>
                  </a:buClr>
                  <a:buFont typeface="Arial" pitchFamily="34" charset="0"/>
                  <a:buChar char="◊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de-DE" sz="2000" b="1" dirty="0">
                    <a:solidFill>
                      <a:schemeClr val="accent6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M</a:t>
                </a:r>
                <a:r>
                  <a:rPr lang="de-DE" sz="2000" dirty="0">
                    <a:latin typeface="+mn-lt"/>
                  </a:rPr>
                  <a:t> </a:t>
                </a:r>
                <a:r>
                  <a:rPr lang="de-DE" sz="2000" dirty="0" err="1">
                    <a:latin typeface="+mn-lt"/>
                  </a:rPr>
                  <a:t>is</a:t>
                </a:r>
                <a:r>
                  <a:rPr lang="de-DE" sz="2000" dirty="0">
                    <a:latin typeface="+mn-lt"/>
                  </a:rPr>
                  <a:t> </a:t>
                </a:r>
                <a:r>
                  <a:rPr lang="de-DE" sz="2000" dirty="0" err="1">
                    <a:latin typeface="+mn-lt"/>
                  </a:rPr>
                  <a:t>the</a:t>
                </a:r>
                <a:r>
                  <a:rPr lang="de-DE" sz="2000" dirty="0">
                    <a:latin typeface="+mn-lt"/>
                  </a:rPr>
                  <a:t> </a:t>
                </a:r>
                <a:r>
                  <a:rPr lang="de-DE" sz="2000" dirty="0" err="1">
                    <a:latin typeface="+mn-lt"/>
                  </a:rPr>
                  <a:t>window</a:t>
                </a:r>
                <a:r>
                  <a:rPr lang="de-DE" sz="2000" dirty="0">
                    <a:latin typeface="+mn-lt"/>
                  </a:rPr>
                  <a:t> </a:t>
                </a:r>
                <a:r>
                  <a:rPr lang="de-DE" sz="2000" dirty="0" err="1">
                    <a:latin typeface="+mn-lt"/>
                  </a:rPr>
                  <a:t>size</a:t>
                </a:r>
                <a:endParaRPr lang="de-DE" sz="2000" dirty="0">
                  <a:latin typeface="+mn-lt"/>
                </a:endParaRPr>
              </a:p>
              <a:p>
                <a:pPr marL="265113" indent="-265113">
                  <a:spcBef>
                    <a:spcPct val="20000"/>
                  </a:spcBef>
                  <a:buClr>
                    <a:schemeClr val="accent6"/>
                  </a:buClr>
                  <a:buFont typeface="Arial" pitchFamily="34" charset="0"/>
                  <a:buChar char="◊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de-DE" sz="2000" b="1" dirty="0">
                    <a:solidFill>
                      <a:schemeClr val="accent6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g[m] </a:t>
                </a:r>
                <a:r>
                  <a:rPr lang="de-DE" sz="2000" dirty="0" err="1">
                    <a:latin typeface="+mn-lt"/>
                  </a:rPr>
                  <a:t>is</a:t>
                </a:r>
                <a:r>
                  <a:rPr lang="de-DE" sz="2000" dirty="0">
                    <a:latin typeface="+mn-lt"/>
                  </a:rPr>
                  <a:t> </a:t>
                </a:r>
                <a:r>
                  <a:rPr lang="de-DE" sz="2000" dirty="0" err="1">
                    <a:latin typeface="+mn-lt"/>
                  </a:rPr>
                  <a:t>the</a:t>
                </a:r>
                <a:r>
                  <a:rPr lang="de-DE" sz="2000" dirty="0">
                    <a:latin typeface="+mn-lt"/>
                  </a:rPr>
                  <a:t> </a:t>
                </a:r>
                <a:r>
                  <a:rPr lang="de-DE" sz="2000" dirty="0" err="1">
                    <a:latin typeface="+mn-lt"/>
                  </a:rPr>
                  <a:t>weight</a:t>
                </a:r>
                <a:r>
                  <a:rPr lang="de-DE" sz="2000" dirty="0">
                    <a:latin typeface="+mn-lt"/>
                  </a:rPr>
                  <a:t> </a:t>
                </a:r>
                <a:r>
                  <a:rPr lang="de-DE" sz="2000" dirty="0" err="1">
                    <a:latin typeface="+mn-lt"/>
                  </a:rPr>
                  <a:t>for</a:t>
                </a:r>
                <a:r>
                  <a:rPr lang="de-DE" sz="2000" dirty="0">
                    <a:latin typeface="+mn-lt"/>
                  </a:rPr>
                  <a:t> an </a:t>
                </a:r>
                <a:r>
                  <a:rPr lang="de-DE" sz="2000" dirty="0" err="1">
                    <a:latin typeface="+mn-lt"/>
                  </a:rPr>
                  <a:t>input</a:t>
                </a:r>
                <a:r>
                  <a:rPr lang="de-DE" sz="2000" dirty="0">
                    <a:latin typeface="+mn-lt"/>
                  </a:rPr>
                  <a:t> </a:t>
                </a:r>
                <a:r>
                  <a:rPr lang="de-DE" sz="2000" dirty="0" err="1">
                    <a:latin typeface="+mn-lt"/>
                  </a:rPr>
                  <a:t>element</a:t>
                </a:r>
                <a:r>
                  <a:rPr lang="de-DE" sz="2000" dirty="0">
                    <a:latin typeface="+mn-lt"/>
                  </a:rPr>
                  <a:t> </a:t>
                </a:r>
                <a:r>
                  <a:rPr lang="de-DE" sz="2000" dirty="0" err="1">
                    <a:latin typeface="+mn-lt"/>
                  </a:rPr>
                  <a:t>with</a:t>
                </a:r>
                <a:r>
                  <a:rPr lang="de-DE" sz="2000" dirty="0">
                    <a:latin typeface="+mn-lt"/>
                  </a:rPr>
                  <a:t> </a:t>
                </a:r>
                <a:r>
                  <a:rPr lang="de-DE" sz="2000" dirty="0" err="1">
                    <a:latin typeface="+mn-lt"/>
                  </a:rPr>
                  <a:t>distance</a:t>
                </a:r>
                <a:r>
                  <a:rPr lang="de-DE" sz="2000" dirty="0">
                    <a:latin typeface="+mn-lt"/>
                  </a:rPr>
                  <a:t> m </a:t>
                </a:r>
                <a:r>
                  <a:rPr lang="de-DE" sz="2000" dirty="0" err="1">
                    <a:latin typeface="+mn-lt"/>
                  </a:rPr>
                  <a:t>to</a:t>
                </a:r>
                <a:r>
                  <a:rPr lang="de-DE" sz="2000" dirty="0">
                    <a:latin typeface="+mn-lt"/>
                  </a:rPr>
                  <a:t> </a:t>
                </a:r>
                <a:r>
                  <a:rPr lang="de-DE" sz="2000" dirty="0" err="1">
                    <a:latin typeface="+mn-lt"/>
                  </a:rPr>
                  <a:t>the</a:t>
                </a:r>
                <a:r>
                  <a:rPr lang="de-DE" sz="2000" dirty="0">
                    <a:latin typeface="+mn-lt"/>
                  </a:rPr>
                  <a:t> </a:t>
                </a:r>
                <a:r>
                  <a:rPr lang="de-DE" sz="2000" dirty="0" err="1">
                    <a:latin typeface="+mn-lt"/>
                  </a:rPr>
                  <a:t>current</a:t>
                </a:r>
                <a:r>
                  <a:rPr lang="de-DE" sz="2000" dirty="0">
                    <a:latin typeface="+mn-lt"/>
                  </a:rPr>
                  <a:t> </a:t>
                </a:r>
                <a:r>
                  <a:rPr lang="de-DE" sz="2000" dirty="0" err="1">
                    <a:latin typeface="+mn-lt"/>
                  </a:rPr>
                  <a:t>input</a:t>
                </a:r>
                <a:r>
                  <a:rPr lang="de-DE" sz="2000" dirty="0">
                    <a:latin typeface="+mn-lt"/>
                  </a:rPr>
                  <a:t> </a:t>
                </a:r>
              </a:p>
              <a:p>
                <a:pPr marL="265113" lvl="1" indent="-265113">
                  <a:spcBef>
                    <a:spcPct val="20000"/>
                  </a:spcBef>
                  <a:buClr>
                    <a:schemeClr val="accent6"/>
                  </a:buClr>
                  <a:buFont typeface="Arial" pitchFamily="34" charset="0"/>
                  <a:buChar char="◊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de-DE" sz="2000" dirty="0">
                    <a:latin typeface="+mn-lt"/>
                    <a:sym typeface="Wingdings" panose="05000000000000000000" pitchFamily="2" charset="2"/>
                  </a:rPr>
                  <a:t> </a:t>
                </a:r>
                <a:r>
                  <a:rPr lang="de-DE" sz="2000" dirty="0" err="1">
                    <a:latin typeface="+mn-lt"/>
                    <a:sym typeface="Wingdings" panose="05000000000000000000" pitchFamily="2" charset="2"/>
                  </a:rPr>
                  <a:t>i</a:t>
                </a:r>
                <a:r>
                  <a:rPr lang="de-DE" sz="2000" dirty="0" err="1">
                    <a:latin typeface="+mn-lt"/>
                  </a:rPr>
                  <a:t>t</a:t>
                </a:r>
                <a:r>
                  <a:rPr lang="de-DE" sz="2000" dirty="0">
                    <a:latin typeface="+mn-lt"/>
                  </a:rPr>
                  <a:t> </a:t>
                </a:r>
                <a:r>
                  <a:rPr lang="de-DE" sz="2000" dirty="0" err="1">
                    <a:latin typeface="+mn-lt"/>
                  </a:rPr>
                  <a:t>is</a:t>
                </a:r>
                <a:r>
                  <a:rPr lang="de-DE" sz="2000" dirty="0">
                    <a:latin typeface="+mn-lt"/>
                  </a:rPr>
                  <a:t> also </a:t>
                </a:r>
                <a:r>
                  <a:rPr lang="de-DE" sz="2000" dirty="0" err="1">
                    <a:latin typeface="+mn-lt"/>
                  </a:rPr>
                  <a:t>often</a:t>
                </a:r>
                <a:r>
                  <a:rPr lang="de-DE" sz="2000" dirty="0">
                    <a:latin typeface="+mn-lt"/>
                  </a:rPr>
                  <a:t> </a:t>
                </a:r>
                <a:r>
                  <a:rPr lang="de-DE" sz="2000" dirty="0" err="1">
                    <a:latin typeface="+mn-lt"/>
                  </a:rPr>
                  <a:t>referred</a:t>
                </a:r>
                <a:r>
                  <a:rPr lang="de-DE" sz="2000" dirty="0">
                    <a:latin typeface="+mn-lt"/>
                  </a:rPr>
                  <a:t> </a:t>
                </a:r>
                <a:r>
                  <a:rPr lang="de-DE" sz="2000" dirty="0" err="1">
                    <a:latin typeface="+mn-lt"/>
                  </a:rPr>
                  <a:t>to</a:t>
                </a:r>
                <a:r>
                  <a:rPr lang="de-DE" sz="2000" dirty="0">
                    <a:latin typeface="+mn-lt"/>
                  </a:rPr>
                  <a:t> </a:t>
                </a:r>
                <a:r>
                  <a:rPr lang="de-DE" sz="2000" dirty="0" err="1">
                    <a:latin typeface="+mn-lt"/>
                  </a:rPr>
                  <a:t>as</a:t>
                </a:r>
                <a:r>
                  <a:rPr lang="de-DE" sz="2000" dirty="0">
                    <a:latin typeface="+mn-lt"/>
                  </a:rPr>
                  <a:t> </a:t>
                </a:r>
                <a:r>
                  <a:rPr lang="de-DE" sz="2000" dirty="0" err="1">
                    <a:latin typeface="+mn-lt"/>
                  </a:rPr>
                  <a:t>the</a:t>
                </a:r>
                <a:r>
                  <a:rPr lang="de-DE" sz="2000" dirty="0">
                    <a:latin typeface="+mn-lt"/>
                  </a:rPr>
                  <a:t> </a:t>
                </a:r>
                <a:r>
                  <a:rPr lang="de-DE" sz="2000" dirty="0" err="1">
                    <a:latin typeface="+mn-lt"/>
                  </a:rPr>
                  <a:t>filter</a:t>
                </a:r>
                <a:r>
                  <a:rPr lang="de-DE" sz="2000" dirty="0">
                    <a:latin typeface="+mn-lt"/>
                  </a:rPr>
                  <a:t>.</a:t>
                </a:r>
              </a:p>
              <a:p>
                <a:pPr marL="265113" indent="-265113">
                  <a:spcBef>
                    <a:spcPct val="20000"/>
                  </a:spcBef>
                  <a:buClr>
                    <a:schemeClr val="accent6"/>
                  </a:buClr>
                  <a:buFont typeface="Arial" pitchFamily="34" charset="0"/>
                  <a:buChar char="◊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endParaRPr lang="de-DE" sz="2000" dirty="0">
                  <a:latin typeface="+mn-lt"/>
                </a:endParaRPr>
              </a:p>
              <a:p>
                <a:pPr marL="265113" indent="-265113">
                  <a:spcBef>
                    <a:spcPct val="20000"/>
                  </a:spcBef>
                  <a:buClr>
                    <a:schemeClr val="accent6"/>
                  </a:buClr>
                  <a:buFont typeface="Arial" pitchFamily="34" charset="0"/>
                  <a:buChar char="◊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r>
                  <a:rPr lang="de-DE" sz="2000" dirty="0" err="1">
                    <a:latin typeface="+mn-lt"/>
                  </a:rPr>
                  <a:t>Careful</a:t>
                </a:r>
                <a:r>
                  <a:rPr lang="de-DE" sz="2000" dirty="0">
                    <a:latin typeface="+mn-lt"/>
                  </a:rPr>
                  <a:t>! </a:t>
                </a:r>
                <a:r>
                  <a:rPr lang="de-DE" sz="2000" dirty="0" err="1">
                    <a:latin typeface="+mn-lt"/>
                  </a:rPr>
                  <a:t>You</a:t>
                </a:r>
                <a:r>
                  <a:rPr lang="de-DE" sz="2000" dirty="0">
                    <a:latin typeface="+mn-lt"/>
                  </a:rPr>
                  <a:t> will find </a:t>
                </a:r>
                <a:r>
                  <a:rPr lang="de-DE" sz="2000" dirty="0" err="1">
                    <a:latin typeface="+mn-lt"/>
                  </a:rPr>
                  <a:t>many</a:t>
                </a:r>
                <a:r>
                  <a:rPr lang="de-DE" sz="2000" dirty="0">
                    <a:latin typeface="+mn-lt"/>
                  </a:rPr>
                  <a:t> </a:t>
                </a:r>
                <a:r>
                  <a:rPr lang="de-DE" sz="2000" dirty="0" err="1">
                    <a:latin typeface="+mn-lt"/>
                  </a:rPr>
                  <a:t>terminological</a:t>
                </a:r>
                <a:r>
                  <a:rPr lang="de-DE" sz="2000" dirty="0">
                    <a:latin typeface="+mn-lt"/>
                  </a:rPr>
                  <a:t> alternatives in </a:t>
                </a:r>
                <a:r>
                  <a:rPr lang="de-DE" sz="2000" dirty="0" err="1">
                    <a:latin typeface="+mn-lt"/>
                  </a:rPr>
                  <a:t>the</a:t>
                </a:r>
                <a:r>
                  <a:rPr lang="de-DE" sz="2000" dirty="0">
                    <a:latin typeface="+mn-lt"/>
                  </a:rPr>
                  <a:t> </a:t>
                </a:r>
                <a:r>
                  <a:rPr lang="de-DE" sz="2000" dirty="0" err="1">
                    <a:latin typeface="+mn-lt"/>
                  </a:rPr>
                  <a:t>literature</a:t>
                </a:r>
                <a:r>
                  <a:rPr lang="de-DE" sz="2000" dirty="0">
                    <a:latin typeface="+mn-lt"/>
                  </a:rPr>
                  <a:t>: </a:t>
                </a:r>
                <a:r>
                  <a:rPr lang="de-DE" sz="2000" b="1" dirty="0" err="1">
                    <a:solidFill>
                      <a:schemeClr val="accent6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w</a:t>
                </a:r>
                <a:r>
                  <a:rPr lang="de-DE" sz="2000" dirty="0">
                    <a:latin typeface="+mn-lt"/>
                  </a:rPr>
                  <a:t> (</a:t>
                </a:r>
                <a:r>
                  <a:rPr lang="de-DE" sz="2000" dirty="0" err="1">
                    <a:latin typeface="+mn-lt"/>
                  </a:rPr>
                  <a:t>for</a:t>
                </a:r>
                <a:r>
                  <a:rPr lang="de-DE" sz="2000" dirty="0">
                    <a:latin typeface="+mn-lt"/>
                  </a:rPr>
                  <a:t> </a:t>
                </a:r>
                <a:r>
                  <a:rPr lang="de-DE" sz="2000" dirty="0" err="1">
                    <a:latin typeface="+mn-lt"/>
                  </a:rPr>
                  <a:t>weights</a:t>
                </a:r>
                <a:r>
                  <a:rPr lang="de-DE" sz="2000" dirty="0">
                    <a:latin typeface="+mn-lt"/>
                  </a:rPr>
                  <a:t>) </a:t>
                </a:r>
                <a:r>
                  <a:rPr lang="de-DE" sz="2000" dirty="0" err="1">
                    <a:latin typeface="+mn-lt"/>
                  </a:rPr>
                  <a:t>instead</a:t>
                </a:r>
                <a:r>
                  <a:rPr lang="de-DE" sz="2000" dirty="0">
                    <a:latin typeface="+mn-lt"/>
                  </a:rPr>
                  <a:t> </a:t>
                </a:r>
                <a:r>
                  <a:rPr lang="de-DE" sz="2000" dirty="0" err="1">
                    <a:latin typeface="+mn-lt"/>
                  </a:rPr>
                  <a:t>of</a:t>
                </a:r>
                <a:r>
                  <a:rPr lang="de-DE" sz="2000" dirty="0">
                    <a:latin typeface="+mn-lt"/>
                  </a:rPr>
                  <a:t> </a:t>
                </a:r>
                <a:r>
                  <a:rPr lang="de-DE" sz="2000" b="1" dirty="0">
                    <a:solidFill>
                      <a:schemeClr val="accent6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g</a:t>
                </a:r>
                <a:r>
                  <a:rPr lang="de-DE" sz="2000" dirty="0">
                    <a:latin typeface="+mn-lt"/>
                  </a:rPr>
                  <a:t>, </a:t>
                </a:r>
                <a:r>
                  <a:rPr lang="de-DE" sz="2000" b="1" dirty="0">
                    <a:solidFill>
                      <a:schemeClr val="accent6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n</a:t>
                </a:r>
                <a:r>
                  <a:rPr lang="de-DE" sz="2000" dirty="0">
                    <a:latin typeface="+mn-lt"/>
                  </a:rPr>
                  <a:t> </a:t>
                </a:r>
                <a:r>
                  <a:rPr lang="de-DE" sz="2000" dirty="0" err="1">
                    <a:latin typeface="+mn-lt"/>
                  </a:rPr>
                  <a:t>or</a:t>
                </a:r>
                <a:r>
                  <a:rPr lang="de-DE" sz="2000" dirty="0">
                    <a:latin typeface="+mn-lt"/>
                  </a:rPr>
                  <a:t> </a:t>
                </a:r>
                <a:r>
                  <a:rPr lang="de-DE" sz="2000" b="1" dirty="0">
                    <a:solidFill>
                      <a:schemeClr val="accent6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t</a:t>
                </a:r>
                <a:r>
                  <a:rPr lang="de-DE" sz="2000" dirty="0">
                    <a:latin typeface="+mn-lt"/>
                  </a:rPr>
                  <a:t> (</a:t>
                </a:r>
                <a:r>
                  <a:rPr lang="de-DE" sz="2000" dirty="0" err="1">
                    <a:latin typeface="+mn-lt"/>
                  </a:rPr>
                  <a:t>for</a:t>
                </a:r>
                <a:r>
                  <a:rPr lang="de-DE" sz="2000" dirty="0">
                    <a:latin typeface="+mn-lt"/>
                  </a:rPr>
                  <a:t> time) </a:t>
                </a:r>
                <a:r>
                  <a:rPr lang="de-DE" sz="2000" dirty="0" err="1">
                    <a:latin typeface="+mn-lt"/>
                  </a:rPr>
                  <a:t>instead</a:t>
                </a:r>
                <a:r>
                  <a:rPr lang="de-DE" sz="2000" dirty="0">
                    <a:latin typeface="+mn-lt"/>
                  </a:rPr>
                  <a:t> </a:t>
                </a:r>
                <a:r>
                  <a:rPr lang="de-DE" sz="2000" dirty="0" err="1">
                    <a:latin typeface="+mn-lt"/>
                  </a:rPr>
                  <a:t>of</a:t>
                </a:r>
                <a:r>
                  <a:rPr lang="de-DE" sz="2000" dirty="0">
                    <a:latin typeface="+mn-lt"/>
                  </a:rPr>
                  <a:t> </a:t>
                </a:r>
                <a:r>
                  <a:rPr lang="de-DE" sz="2000" b="1" dirty="0">
                    <a:solidFill>
                      <a:schemeClr val="accent6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i, a</a:t>
                </a:r>
                <a:r>
                  <a:rPr lang="de-DE" sz="2000" dirty="0">
                    <a:latin typeface="+mn-lt"/>
                  </a:rPr>
                  <a:t> (</a:t>
                </a:r>
                <a:r>
                  <a:rPr lang="de-DE" sz="2000" dirty="0" err="1">
                    <a:latin typeface="+mn-lt"/>
                  </a:rPr>
                  <a:t>for</a:t>
                </a:r>
                <a:r>
                  <a:rPr lang="de-DE" sz="2000" dirty="0">
                    <a:latin typeface="+mn-lt"/>
                  </a:rPr>
                  <a:t> </a:t>
                </a:r>
                <a:r>
                  <a:rPr lang="de-DE" sz="2000" dirty="0" err="1">
                    <a:latin typeface="+mn-lt"/>
                  </a:rPr>
                  <a:t>age</a:t>
                </a:r>
                <a:r>
                  <a:rPr lang="de-DE" sz="2000" dirty="0">
                    <a:latin typeface="+mn-lt"/>
                  </a:rPr>
                  <a:t>) </a:t>
                </a:r>
                <a:r>
                  <a:rPr lang="de-DE" sz="2000" dirty="0" err="1">
                    <a:latin typeface="+mn-lt"/>
                  </a:rPr>
                  <a:t>instead</a:t>
                </a:r>
                <a:r>
                  <a:rPr lang="de-DE" sz="2000" dirty="0">
                    <a:latin typeface="+mn-lt"/>
                  </a:rPr>
                  <a:t> </a:t>
                </a:r>
                <a:r>
                  <a:rPr lang="de-DE" sz="2000" dirty="0" err="1">
                    <a:latin typeface="+mn-lt"/>
                  </a:rPr>
                  <a:t>of</a:t>
                </a:r>
                <a:r>
                  <a:rPr lang="de-DE" sz="2000" dirty="0">
                    <a:latin typeface="+mn-lt"/>
                  </a:rPr>
                  <a:t> </a:t>
                </a:r>
                <a:r>
                  <a:rPr lang="de-DE" sz="2000" b="1" dirty="0">
                    <a:solidFill>
                      <a:schemeClr val="accent6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m</a:t>
                </a:r>
                <a:r>
                  <a:rPr lang="de-DE" sz="2000" dirty="0">
                    <a:latin typeface="+mn-lt"/>
                  </a:rPr>
                  <a:t>, … </a:t>
                </a:r>
              </a:p>
              <a:p>
                <a:pPr marL="265113" indent="-265113">
                  <a:spcBef>
                    <a:spcPct val="20000"/>
                  </a:spcBef>
                  <a:buClr>
                    <a:schemeClr val="accent6"/>
                  </a:buClr>
                  <a:buFont typeface="Arial" pitchFamily="34" charset="0"/>
                  <a:buChar char="◊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endParaRPr lang="de-DE" sz="2000" dirty="0">
                  <a:latin typeface="+mn-lt"/>
                </a:endParaRPr>
              </a:p>
              <a:p>
                <a:pPr marL="342900" indent="-342900" fontAlgn="base">
                  <a:spcBef>
                    <a:spcPts val="400"/>
                  </a:spcBef>
                  <a:spcAft>
                    <a:spcPct val="0"/>
                  </a:spcAft>
                  <a:buFont typeface="Wingdings" panose="05000000000000000000" pitchFamily="2" charset="2"/>
                  <a:buChar char="§"/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:endParaRPr lang="de-DE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" name="Text 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56122" y="1569025"/>
                <a:ext cx="8736357" cy="4789488"/>
              </a:xfrm>
              <a:prstGeom prst="rect">
                <a:avLst/>
              </a:prstGeom>
              <a:blipFill>
                <a:blip r:embed="rId3"/>
                <a:stretch>
                  <a:fillRect l="-581" t="-23545" b="-529"/>
                </a:stretch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752428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8" name="Inhaltsplatzhalter 3"/>
              <p:cNvSpPr txBox="1">
                <a:spLocks/>
              </p:cNvSpPr>
              <p:nvPr/>
            </p:nvSpPr>
            <p:spPr bwMode="auto">
              <a:xfrm>
                <a:off x="250825" y="1592264"/>
                <a:ext cx="8640763" cy="95437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179388" indent="-179388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9250" indent="-168275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+mn-lt"/>
                  </a:defRPr>
                </a:lvl2pPr>
                <a:lvl3pPr marL="538163" indent="-187325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+mn-lt"/>
                  </a:defRPr>
                </a:lvl3pPr>
                <a:lvl4pPr marL="717550" indent="-173038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+mn-lt"/>
                  </a:defRPr>
                </a:lvl4pPr>
                <a:lvl5pPr marL="908050" indent="-188913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+mn-lt"/>
                  </a:defRPr>
                </a:lvl5pPr>
                <a:lvl6pPr marL="1365250" indent="-188913" algn="l" rtl="0" fontAlgn="base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+mn-lt"/>
                  </a:defRPr>
                </a:lvl6pPr>
                <a:lvl7pPr marL="1822450" indent="-188913" algn="l" rtl="0" fontAlgn="base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+mn-lt"/>
                  </a:defRPr>
                </a:lvl7pPr>
                <a:lvl8pPr marL="2279650" indent="-188913" algn="l" rtl="0" fontAlgn="base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+mn-lt"/>
                  </a:defRPr>
                </a:lvl8pPr>
                <a:lvl9pPr marL="2736850" indent="-188913" algn="l" rtl="0" fontAlgn="base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marL="265113" indent="-265113" eaLnBrk="1" hangingPunct="1">
                  <a:buClr>
                    <a:schemeClr val="accent6"/>
                  </a:buClr>
                  <a:buFont typeface="Arial" pitchFamily="34" charset="0"/>
                  <a:buChar char="◊"/>
                </a:pPr>
                <a:r>
                  <a:rPr lang="en-US" sz="2200" dirty="0"/>
                  <a:t>We compute a single filter for a window size of </a:t>
                </a:r>
                <a:r>
                  <a:rPr lang="en-US" sz="2200" b="1" dirty="0">
                    <a:solidFill>
                      <a:schemeClr val="accent6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M</a:t>
                </a:r>
                <a:r>
                  <a:rPr lang="en-US" sz="2200" dirty="0"/>
                  <a:t> (here: </a:t>
                </a:r>
                <a:r>
                  <a:rPr lang="en-US" sz="2200" b="1" dirty="0">
                    <a:solidFill>
                      <a:schemeClr val="accent6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M</a:t>
                </a:r>
                <a:r>
                  <a:rPr lang="en-US" sz="2200" dirty="0"/>
                  <a:t>=1, </a:t>
                </a:r>
                <a:r>
                  <a:rPr lang="en-US" sz="2200" b="1" dirty="0">
                    <a:solidFill>
                      <a:schemeClr val="accent6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k</a:t>
                </a:r>
                <a:r>
                  <a:rPr lang="en-US" sz="2200" dirty="0"/>
                  <a:t>=2)</a:t>
                </a:r>
              </a:p>
              <a:p>
                <a:pPr marL="265113" indent="-265113" eaLnBrk="1" hangingPunct="1">
                  <a:buClr>
                    <a:schemeClr val="accent6"/>
                  </a:buClr>
                  <a:buFont typeface="Arial" pitchFamily="34" charset="0"/>
                  <a:buChar char="◊"/>
                </a:pPr>
                <a:r>
                  <a:rPr lang="en-US" sz="2200" dirty="0"/>
                  <a:t>Input sentence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200" b="1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200" b="1" i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de-DE" sz="2200" b="1" i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  <m:r>
                          <a:rPr lang="de-DE" sz="2200" b="1" i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:</m:t>
                        </m:r>
                        <m:r>
                          <a:rPr lang="de-DE" sz="2200" b="1" i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𝐧</m:t>
                        </m:r>
                      </m:sub>
                    </m:sSub>
                  </m:oMath>
                </a14:m>
                <a:r>
                  <a:rPr lang="en-US" sz="2200" b="1" dirty="0">
                    <a:solidFill>
                      <a:schemeClr val="accent6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2200" dirty="0"/>
                  <a:t>is a concatenation of the word vectors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200" b="1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200" b="1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de-DE" sz="2200" b="1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𝐢</m:t>
                        </m:r>
                      </m:sub>
                    </m:sSub>
                    <m:r>
                      <a:rPr lang="de-DE" sz="2200" b="1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de-DE" sz="2200" b="1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2200" b="1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𝐑</m:t>
                        </m:r>
                      </m:e>
                      <m:sup>
                        <m:r>
                          <a:rPr lang="de-DE" sz="2200" b="1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𝐤</m:t>
                        </m:r>
                      </m:sup>
                    </m:sSup>
                  </m:oMath>
                </a14:m>
                <a:endParaRPr lang="de-DE" sz="2200" b="1" dirty="0">
                  <a:solidFill>
                    <a:schemeClr val="accent6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265113" indent="-265113" eaLnBrk="1" hangingPunct="1">
                  <a:buClr>
                    <a:schemeClr val="accent6"/>
                  </a:buClr>
                  <a:buFont typeface="Arial" pitchFamily="34" charset="0"/>
                  <a:buChar char="◊"/>
                </a:pPr>
                <a:r>
                  <a:rPr lang="en-US" sz="2200" dirty="0"/>
                  <a:t>Convolutional filter:		</a:t>
                </a:r>
                <a14:m>
                  <m:oMath xmlns:m="http://schemas.openxmlformats.org/officeDocument/2006/math">
                    <m:r>
                      <a:rPr lang="de-DE" sz="220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2200" b="1" i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𝐰</m:t>
                    </m:r>
                    <m:r>
                      <a:rPr lang="de-DE" sz="2200" b="1" i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∈ </m:t>
                    </m:r>
                    <m:sSup>
                      <m:sSupPr>
                        <m:ctrlPr>
                          <a:rPr lang="de-DE" sz="2200" b="1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2200" b="1" i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𝐑</m:t>
                        </m:r>
                      </m:e>
                      <m:sup>
                        <m:d>
                          <m:dPr>
                            <m:ctrlPr>
                              <a:rPr lang="de-DE" sz="2200" b="1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2200" b="1" i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  <m:r>
                              <a:rPr lang="de-DE" sz="2200" b="1" i="0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𝐌</m:t>
                            </m:r>
                            <m:r>
                              <a:rPr lang="de-DE" sz="2200" b="1" i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de-DE" sz="2200" b="1" i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e>
                        </m:d>
                        <m:r>
                          <a:rPr lang="de-DE" sz="2200" b="1" i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𝐤</m:t>
                        </m:r>
                      </m:sup>
                    </m:sSup>
                  </m:oMath>
                </a14:m>
                <a:endParaRPr lang="de-DE" sz="2200" b="1" dirty="0">
                  <a:latin typeface="Cambria" panose="02040503050406030204" pitchFamily="18" charset="0"/>
                </a:endParaRPr>
              </a:p>
              <a:p>
                <a:pPr marL="265113" indent="-265113" eaLnBrk="1" hangingPunct="1">
                  <a:buClr>
                    <a:schemeClr val="accent6"/>
                  </a:buClr>
                  <a:buFont typeface="Arial" pitchFamily="34" charset="0"/>
                  <a:buChar char="◊"/>
                </a:pPr>
                <a:r>
                  <a:rPr lang="de-DE" sz="2200" dirty="0" err="1"/>
                  <a:t>Convolution</a:t>
                </a:r>
                <a:r>
                  <a:rPr lang="de-DE" sz="2200" dirty="0"/>
                  <a:t> </a:t>
                </a:r>
                <a:r>
                  <a:rPr lang="de-DE" sz="2200" dirty="0" err="1"/>
                  <a:t>operation</a:t>
                </a:r>
                <a:r>
                  <a:rPr lang="de-DE" sz="2200" dirty="0"/>
                  <a:t>:	</a:t>
                </a:r>
                <a:r>
                  <a:rPr lang="de-DE" sz="2200" b="1" dirty="0">
                    <a:solidFill>
                      <a:schemeClr val="accent6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sz="2200" b="1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2200" b="1" i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𝐰</m:t>
                        </m:r>
                      </m:e>
                      <m:sup>
                        <m:r>
                          <a:rPr lang="de-DE" sz="2200" b="1" i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𝐓</m:t>
                        </m:r>
                      </m:sup>
                    </m:sSup>
                    <m:sSub>
                      <m:sSubPr>
                        <m:ctrlPr>
                          <a:rPr lang="de-DE" sz="2200" b="1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200" b="1" i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de-DE" sz="2200" b="1" i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𝐢</m:t>
                        </m:r>
                        <m:r>
                          <a:rPr lang="de-DE" sz="2200" b="1" i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de-DE" sz="2200" b="1" i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𝐦</m:t>
                        </m:r>
                        <m:r>
                          <a:rPr lang="de-DE" sz="2200" b="1" i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:</m:t>
                        </m:r>
                        <m:r>
                          <a:rPr lang="de-DE" sz="2200" b="1" i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𝐢</m:t>
                        </m:r>
                        <m:r>
                          <a:rPr lang="de-DE" sz="2200" b="1" i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de-DE" sz="2200" b="1" i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𝐦</m:t>
                        </m:r>
                      </m:sub>
                    </m:sSub>
                  </m:oMath>
                </a14:m>
                <a:endParaRPr lang="de-DE" sz="2200" b="1" dirty="0">
                  <a:solidFill>
                    <a:schemeClr val="accent6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265113" indent="-265113" eaLnBrk="1" hangingPunct="1">
                  <a:buClr>
                    <a:schemeClr val="accent6"/>
                  </a:buClr>
                  <a:buFont typeface="Arial" pitchFamily="34" charset="0"/>
                  <a:buChar char="◊"/>
                </a:pPr>
                <a:endParaRPr lang="de-DE" sz="2200" dirty="0"/>
              </a:p>
              <a:p>
                <a:pPr marL="0" indent="0">
                  <a:buNone/>
                </a:pPr>
                <a:endParaRPr lang="de-DE" i="1" dirty="0">
                  <a:latin typeface="Cambria Math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de-DE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1" i="0" smtClean="0">
                                  <a:solidFill>
                                    <a:schemeClr val="accent6"/>
                                  </a:solidFill>
                                  <a:latin typeface="Cambria Math"/>
                                </a:rPr>
                                <m:t>𝐜</m:t>
                              </m:r>
                            </m:e>
                            <m:sub>
                              <m:r>
                                <a:rPr lang="de-DE" b="1" i="0" smtClean="0">
                                  <a:solidFill>
                                    <a:schemeClr val="accent6"/>
                                  </a:solidFill>
                                  <a:latin typeface="Cambria Math"/>
                                </a:rPr>
                                <m:t>𝐢</m:t>
                              </m:r>
                            </m:sub>
                          </m:sSub>
                          <m:r>
                            <a:rPr lang="de-DE" b="1" i="0" smtClean="0">
                              <a:solidFill>
                                <a:schemeClr val="accent6"/>
                              </a:solidFill>
                              <a:latin typeface="Cambria Math"/>
                            </a:rPr>
                            <m:t>=</m:t>
                          </m:r>
                          <m:r>
                            <a:rPr lang="de-DE" b="1" i="0" smtClean="0">
                              <a:solidFill>
                                <a:schemeClr val="accent6"/>
                              </a:solidFill>
                              <a:latin typeface="Cambria Math"/>
                            </a:rPr>
                            <m:t>𝐭𝐚𝐧𝐡</m:t>
                          </m:r>
                          <m:r>
                            <a:rPr lang="de-DE" b="1" i="0" smtClean="0">
                              <a:solidFill>
                                <a:schemeClr val="accent6"/>
                              </a:solidFill>
                              <a:latin typeface="Cambria Math"/>
                            </a:rPr>
                            <m:t>⁡(</m:t>
                          </m:r>
                          <m:r>
                            <a:rPr lang="de-DE" b="1" i="0">
                              <a:solidFill>
                                <a:schemeClr val="accent6"/>
                              </a:solidFill>
                              <a:latin typeface="Cambria Math"/>
                            </a:rPr>
                            <m:t>𝐰</m:t>
                          </m:r>
                        </m:e>
                        <m:sup>
                          <m:r>
                            <a:rPr lang="de-DE" b="1" i="0">
                              <a:solidFill>
                                <a:schemeClr val="accent6"/>
                              </a:solidFill>
                              <a:latin typeface="Cambria Math"/>
                            </a:rPr>
                            <m:t>𝐓</m:t>
                          </m:r>
                        </m:sup>
                      </m:sSup>
                      <m:sSub>
                        <m:sSubPr>
                          <m:ctrlPr>
                            <a:rPr lang="de-DE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1" i="0">
                              <a:solidFill>
                                <a:schemeClr val="accent6"/>
                              </a:solidFill>
                              <a:latin typeface="Cambria Math"/>
                            </a:rPr>
                            <m:t>𝐱</m:t>
                          </m:r>
                        </m:e>
                        <m:sub>
                          <m:r>
                            <a:rPr lang="de-DE" b="1" i="0">
                              <a:solidFill>
                                <a:schemeClr val="accent6"/>
                              </a:solidFill>
                              <a:latin typeface="Cambria Math"/>
                            </a:rPr>
                            <m:t>𝐢</m:t>
                          </m:r>
                          <m:r>
                            <a:rPr lang="de-DE" b="1" i="0">
                              <a:solidFill>
                                <a:schemeClr val="accent6"/>
                              </a:solidFill>
                              <a:latin typeface="Cambria Math"/>
                            </a:rPr>
                            <m:t>−</m:t>
                          </m:r>
                          <m:r>
                            <a:rPr lang="de-DE" b="1" i="0">
                              <a:solidFill>
                                <a:schemeClr val="accent6"/>
                              </a:solidFill>
                              <a:latin typeface="Cambria Math"/>
                            </a:rPr>
                            <m:t>𝐦</m:t>
                          </m:r>
                          <m:r>
                            <a:rPr lang="de-DE" b="1" i="0">
                              <a:solidFill>
                                <a:schemeClr val="accent6"/>
                              </a:solidFill>
                              <a:latin typeface="Cambria Math"/>
                            </a:rPr>
                            <m:t>:</m:t>
                          </m:r>
                          <m:r>
                            <a:rPr lang="de-DE" b="1" i="0">
                              <a:solidFill>
                                <a:schemeClr val="accent6"/>
                              </a:solidFill>
                              <a:latin typeface="Cambria Math"/>
                            </a:rPr>
                            <m:t>𝐢</m:t>
                          </m:r>
                          <m:r>
                            <a:rPr lang="de-DE" b="1" i="0">
                              <a:solidFill>
                                <a:schemeClr val="accent6"/>
                              </a:solidFill>
                              <a:latin typeface="Cambria Math"/>
                            </a:rPr>
                            <m:t>+</m:t>
                          </m:r>
                          <m:r>
                            <a:rPr lang="de-DE" b="1" i="0">
                              <a:solidFill>
                                <a:schemeClr val="accent6"/>
                              </a:solidFill>
                              <a:latin typeface="Cambria Math"/>
                            </a:rPr>
                            <m:t>𝐦</m:t>
                          </m:r>
                        </m:sub>
                      </m:sSub>
                      <m:r>
                        <a:rPr lang="de-DE" b="1" i="0" smtClean="0">
                          <a:solidFill>
                            <a:schemeClr val="accent6"/>
                          </a:solidFill>
                          <a:latin typeface="Cambria Math"/>
                        </a:rPr>
                        <m:t>+</m:t>
                      </m:r>
                      <m:r>
                        <a:rPr lang="de-DE" b="1" i="0" smtClean="0">
                          <a:solidFill>
                            <a:schemeClr val="accent6"/>
                          </a:solidFill>
                          <a:latin typeface="Cambria Math"/>
                        </a:rPr>
                        <m:t>𝐛</m:t>
                      </m:r>
                      <m:r>
                        <a:rPr lang="de-DE" b="1" i="0" smtClean="0">
                          <a:solidFill>
                            <a:schemeClr val="accent6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b="1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28" name="Inhaltsplatzhalter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0825" y="1592264"/>
                <a:ext cx="8640763" cy="954372"/>
              </a:xfrm>
              <a:prstGeom prst="rect">
                <a:avLst/>
              </a:prstGeom>
              <a:blipFill>
                <a:blip r:embed="rId3"/>
                <a:stretch>
                  <a:fillRect l="-734" t="-2597" b="-190909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Convolutional layer in NLP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>
          <a:xfrm>
            <a:off x="251520" y="5783097"/>
            <a:ext cx="8640763" cy="454215"/>
          </a:xfrm>
        </p:spPr>
        <p:txBody>
          <a:bodyPr/>
          <a:lstStyle/>
          <a:p>
            <a:pPr marL="0" indent="0" algn="ctr">
              <a:buNone/>
            </a:pPr>
            <a:r>
              <a:rPr lang="en-US" noProof="0" dirty="0"/>
              <a:t>PAD The   movie   was   awesome PAD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feld 4"/>
              <p:cNvSpPr txBox="1"/>
              <p:nvPr/>
            </p:nvSpPr>
            <p:spPr>
              <a:xfrm>
                <a:off x="2888510" y="5229200"/>
                <a:ext cx="603370" cy="5523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b="0" i="1" smtClean="0">
                                    <a:latin typeface="Cambria Math"/>
                                  </a:rPr>
                                  <m:t>7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b="0" i="1" smtClean="0">
                                    <a:latin typeface="Cambria Math"/>
                                  </a:rPr>
                                  <m:t>3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feld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8510" y="5229200"/>
                <a:ext cx="603370" cy="552395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feld 5"/>
              <p:cNvSpPr txBox="1"/>
              <p:nvPr/>
            </p:nvSpPr>
            <p:spPr>
              <a:xfrm>
                <a:off x="3563888" y="5229200"/>
                <a:ext cx="603370" cy="5543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b="0" i="1" smtClean="0">
                                    <a:latin typeface="Cambria Math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b="0" i="1" smtClean="0">
                                    <a:latin typeface="Cambria Math"/>
                                  </a:rPr>
                                  <m:t>5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feld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3888" y="5229200"/>
                <a:ext cx="603370" cy="554319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/>
              <p:cNvSpPr txBox="1"/>
              <p:nvPr/>
            </p:nvSpPr>
            <p:spPr>
              <a:xfrm>
                <a:off x="4328670" y="5229200"/>
                <a:ext cx="603370" cy="5542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b="0" i="1" smtClean="0">
                                    <a:latin typeface="Cambria Math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b="0" i="1" smtClean="0">
                                    <a:latin typeface="Cambria Math"/>
                                  </a:rPr>
                                  <m:t>9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feld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8670" y="5229200"/>
                <a:ext cx="603370" cy="554254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feld 7"/>
              <p:cNvSpPr txBox="1"/>
              <p:nvPr/>
            </p:nvSpPr>
            <p:spPr>
              <a:xfrm>
                <a:off x="5364088" y="5229200"/>
                <a:ext cx="603370" cy="5542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b="0" i="1" smtClean="0">
                                    <a:latin typeface="Cambria Math"/>
                                  </a:rPr>
                                  <m:t>3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b="0" i="1" smtClean="0">
                                    <a:latin typeface="Cambria Math"/>
                                  </a:rPr>
                                  <m:t>3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feld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4088" y="5229200"/>
                <a:ext cx="603370" cy="554254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feld 8"/>
              <p:cNvSpPr txBox="1"/>
              <p:nvPr/>
            </p:nvSpPr>
            <p:spPr>
              <a:xfrm>
                <a:off x="2818940" y="4437112"/>
                <a:ext cx="7449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/>
                            </a:rPr>
                            <m:t>0.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feld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8940" y="4437112"/>
                <a:ext cx="744948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Gerade Verbindung mit Pfeil 11"/>
          <p:cNvCxnSpPr>
            <a:stCxn id="5" idx="0"/>
            <a:endCxn id="9" idx="2"/>
          </p:cNvCxnSpPr>
          <p:nvPr/>
        </p:nvCxnSpPr>
        <p:spPr>
          <a:xfrm flipV="1">
            <a:off x="3190195" y="4806444"/>
            <a:ext cx="1219" cy="42275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/>
          <p:cNvCxnSpPr>
            <a:stCxn id="6" idx="0"/>
            <a:endCxn id="9" idx="2"/>
          </p:cNvCxnSpPr>
          <p:nvPr/>
        </p:nvCxnSpPr>
        <p:spPr>
          <a:xfrm flipH="1" flipV="1">
            <a:off x="3191414" y="4806444"/>
            <a:ext cx="674159" cy="42275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/>
          <p:cNvCxnSpPr>
            <a:endCxn id="9" idx="2"/>
          </p:cNvCxnSpPr>
          <p:nvPr/>
        </p:nvCxnSpPr>
        <p:spPr>
          <a:xfrm flipV="1">
            <a:off x="2537114" y="4806444"/>
            <a:ext cx="654300" cy="49476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feld 18"/>
              <p:cNvSpPr txBox="1"/>
              <p:nvPr/>
            </p:nvSpPr>
            <p:spPr>
              <a:xfrm>
                <a:off x="6156176" y="5229200"/>
                <a:ext cx="603370" cy="5524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b="0" i="1" smtClean="0">
                                    <a:latin typeface="Cambria Math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b="0" i="1" smtClean="0">
                                    <a:latin typeface="Cambria Math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feld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6176" y="5229200"/>
                <a:ext cx="603370" cy="552459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feld 22"/>
              <p:cNvSpPr txBox="1"/>
              <p:nvPr/>
            </p:nvSpPr>
            <p:spPr>
              <a:xfrm>
                <a:off x="2285140" y="5229200"/>
                <a:ext cx="603370" cy="5524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b="0" i="1" smtClean="0">
                                    <a:latin typeface="Cambria Math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b="0" i="1" smtClean="0">
                                    <a:latin typeface="Cambria Math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feld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5140" y="5229200"/>
                <a:ext cx="603370" cy="552459"/>
              </a:xfrm>
              <a:prstGeom prst="rect">
                <a:avLst/>
              </a:prstGeom>
              <a:blipFill rotWithShape="1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23079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8" name="Inhaltsplatzhalter 3"/>
              <p:cNvSpPr txBox="1">
                <a:spLocks/>
              </p:cNvSpPr>
              <p:nvPr/>
            </p:nvSpPr>
            <p:spPr bwMode="auto">
              <a:xfrm>
                <a:off x="250825" y="1592264"/>
                <a:ext cx="8640763" cy="95437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179388" indent="-179388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9250" indent="-168275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+mn-lt"/>
                  </a:defRPr>
                </a:lvl2pPr>
                <a:lvl3pPr marL="538163" indent="-187325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+mn-lt"/>
                  </a:defRPr>
                </a:lvl3pPr>
                <a:lvl4pPr marL="717550" indent="-173038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+mn-lt"/>
                  </a:defRPr>
                </a:lvl4pPr>
                <a:lvl5pPr marL="908050" indent="-188913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+mn-lt"/>
                  </a:defRPr>
                </a:lvl5pPr>
                <a:lvl6pPr marL="1365250" indent="-188913" algn="l" rtl="0" fontAlgn="base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+mn-lt"/>
                  </a:defRPr>
                </a:lvl6pPr>
                <a:lvl7pPr marL="1822450" indent="-188913" algn="l" rtl="0" fontAlgn="base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+mn-lt"/>
                  </a:defRPr>
                </a:lvl7pPr>
                <a:lvl8pPr marL="2279650" indent="-188913" algn="l" rtl="0" fontAlgn="base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+mn-lt"/>
                  </a:defRPr>
                </a:lvl8pPr>
                <a:lvl9pPr marL="2736850" indent="-188913" algn="l" rtl="0" fontAlgn="base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marL="265113" indent="-265113" eaLnBrk="1" hangingPunct="1">
                  <a:buClr>
                    <a:schemeClr val="accent6"/>
                  </a:buClr>
                  <a:buFont typeface="Arial" pitchFamily="34" charset="0"/>
                  <a:buChar char="◊"/>
                </a:pPr>
                <a:r>
                  <a:rPr lang="en-US" sz="2200" dirty="0"/>
                  <a:t>We compute a single filter for a window size of </a:t>
                </a:r>
                <a:r>
                  <a:rPr lang="en-US" sz="2200" b="1" dirty="0">
                    <a:solidFill>
                      <a:schemeClr val="accent6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M</a:t>
                </a:r>
                <a:r>
                  <a:rPr lang="en-US" sz="2200" dirty="0"/>
                  <a:t> (here: </a:t>
                </a:r>
                <a:r>
                  <a:rPr lang="en-US" sz="2200" b="1" dirty="0">
                    <a:solidFill>
                      <a:schemeClr val="accent6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M</a:t>
                </a:r>
                <a:r>
                  <a:rPr lang="en-US" sz="2200" dirty="0"/>
                  <a:t>=1, </a:t>
                </a:r>
                <a:r>
                  <a:rPr lang="en-US" sz="2200" b="1" dirty="0">
                    <a:solidFill>
                      <a:schemeClr val="accent6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k</a:t>
                </a:r>
                <a:r>
                  <a:rPr lang="en-US" sz="2200" dirty="0"/>
                  <a:t>=2)</a:t>
                </a:r>
              </a:p>
              <a:p>
                <a:pPr marL="265113" indent="-265113" eaLnBrk="1" hangingPunct="1">
                  <a:buClr>
                    <a:schemeClr val="accent6"/>
                  </a:buClr>
                  <a:buFont typeface="Arial" pitchFamily="34" charset="0"/>
                  <a:buChar char="◊"/>
                </a:pPr>
                <a:r>
                  <a:rPr lang="en-US" sz="2200" dirty="0"/>
                  <a:t>Input sentence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200" b="1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200" b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de-DE" sz="2200" b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  <m:r>
                          <a:rPr lang="de-DE" sz="2200" b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:</m:t>
                        </m:r>
                        <m:r>
                          <a:rPr lang="de-DE" sz="2200" b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𝐧</m:t>
                        </m:r>
                      </m:sub>
                    </m:sSub>
                  </m:oMath>
                </a14:m>
                <a:r>
                  <a:rPr lang="en-US" sz="2200" b="1" dirty="0">
                    <a:solidFill>
                      <a:schemeClr val="accent6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2200" dirty="0"/>
                  <a:t>is a concatenation of the word vectors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200" b="1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200" b="1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de-DE" sz="2200" b="1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𝐢</m:t>
                        </m:r>
                      </m:sub>
                    </m:sSub>
                    <m:r>
                      <a:rPr lang="de-DE" sz="2200" b="1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de-DE" sz="2200" b="1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2200" b="1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𝐑</m:t>
                        </m:r>
                      </m:e>
                      <m:sup>
                        <m:r>
                          <a:rPr lang="de-DE" sz="2200" b="1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𝐤</m:t>
                        </m:r>
                      </m:sup>
                    </m:sSup>
                  </m:oMath>
                </a14:m>
                <a:endParaRPr lang="de-DE" sz="2200" b="1" dirty="0">
                  <a:solidFill>
                    <a:schemeClr val="accent6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265113" indent="-265113" eaLnBrk="1" hangingPunct="1">
                  <a:buClr>
                    <a:schemeClr val="accent6"/>
                  </a:buClr>
                  <a:buFont typeface="Arial" pitchFamily="34" charset="0"/>
                  <a:buChar char="◊"/>
                </a:pPr>
                <a:r>
                  <a:rPr lang="en-US" sz="2200" dirty="0"/>
                  <a:t>Convolutional filter:		</a:t>
                </a:r>
                <a14:m>
                  <m:oMath xmlns:m="http://schemas.openxmlformats.org/officeDocument/2006/math">
                    <m:r>
                      <a:rPr lang="de-DE" sz="220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2200" b="1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𝐰</m:t>
                    </m:r>
                    <m:r>
                      <a:rPr lang="de-DE" sz="2200" b="1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∈ </m:t>
                    </m:r>
                    <m:sSup>
                      <m:sSupPr>
                        <m:ctrlPr>
                          <a:rPr lang="de-DE" sz="2200" b="1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2200" b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𝐑</m:t>
                        </m:r>
                      </m:e>
                      <m:sup>
                        <m:d>
                          <m:dPr>
                            <m:ctrlPr>
                              <a:rPr lang="de-DE" sz="2200" b="1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2200" b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𝟐𝐌</m:t>
                            </m:r>
                            <m:r>
                              <a:rPr lang="de-DE" sz="2200" b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de-DE" sz="2200" b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e>
                        </m:d>
                        <m:r>
                          <a:rPr lang="de-DE" sz="2200" b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𝐤</m:t>
                        </m:r>
                      </m:sup>
                    </m:sSup>
                  </m:oMath>
                </a14:m>
                <a:endParaRPr lang="de-DE" sz="2200" b="1" dirty="0">
                  <a:latin typeface="Cambria" panose="02040503050406030204" pitchFamily="18" charset="0"/>
                </a:endParaRPr>
              </a:p>
              <a:p>
                <a:pPr marL="265113" indent="-265113" eaLnBrk="1" hangingPunct="1">
                  <a:buClr>
                    <a:schemeClr val="accent6"/>
                  </a:buClr>
                  <a:buFont typeface="Arial" pitchFamily="34" charset="0"/>
                  <a:buChar char="◊"/>
                </a:pPr>
                <a:r>
                  <a:rPr lang="de-DE" sz="2200" dirty="0" err="1"/>
                  <a:t>Convolution</a:t>
                </a:r>
                <a:r>
                  <a:rPr lang="de-DE" sz="2200" dirty="0"/>
                  <a:t> </a:t>
                </a:r>
                <a:r>
                  <a:rPr lang="de-DE" sz="2200" dirty="0" err="1"/>
                  <a:t>operation</a:t>
                </a:r>
                <a:r>
                  <a:rPr lang="de-DE" sz="2200" dirty="0"/>
                  <a:t>:	</a:t>
                </a:r>
                <a:r>
                  <a:rPr lang="de-DE" sz="2200" b="1" dirty="0">
                    <a:solidFill>
                      <a:schemeClr val="accent6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sz="2200" b="1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2200" b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𝐰</m:t>
                        </m:r>
                      </m:e>
                      <m:sup>
                        <m:r>
                          <a:rPr lang="de-DE" sz="2200" b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𝐓</m:t>
                        </m:r>
                      </m:sup>
                    </m:sSup>
                    <m:sSub>
                      <m:sSubPr>
                        <m:ctrlPr>
                          <a:rPr lang="de-DE" sz="2200" b="1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200" b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de-DE" sz="2200" b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𝐢</m:t>
                        </m:r>
                        <m:r>
                          <a:rPr lang="de-DE" sz="2200" b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de-DE" sz="2200" b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𝐦</m:t>
                        </m:r>
                        <m:r>
                          <a:rPr lang="de-DE" sz="2200" b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:</m:t>
                        </m:r>
                        <m:r>
                          <a:rPr lang="de-DE" sz="2200" b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𝐢</m:t>
                        </m:r>
                        <m:r>
                          <a:rPr lang="de-DE" sz="2200" b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de-DE" sz="2200" b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𝐦</m:t>
                        </m:r>
                      </m:sub>
                    </m:sSub>
                  </m:oMath>
                </a14:m>
                <a:endParaRPr lang="de-DE" sz="2200" b="1" dirty="0">
                  <a:solidFill>
                    <a:schemeClr val="accent6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265113" indent="-265113" eaLnBrk="1" hangingPunct="1">
                  <a:buClr>
                    <a:schemeClr val="accent6"/>
                  </a:buClr>
                  <a:buFont typeface="Arial" pitchFamily="34" charset="0"/>
                  <a:buChar char="◊"/>
                </a:pPr>
                <a:endParaRPr lang="de-DE" sz="2200" dirty="0"/>
              </a:p>
              <a:p>
                <a:pPr marL="0" indent="0">
                  <a:buNone/>
                </a:pPr>
                <a:endParaRPr lang="de-DE" sz="2400" i="1" dirty="0">
                  <a:latin typeface="Cambria Math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2400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de-DE" sz="2400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400" b="1">
                                  <a:solidFill>
                                    <a:schemeClr val="accent6"/>
                                  </a:solidFill>
                                  <a:latin typeface="Cambria Math"/>
                                </a:rPr>
                                <m:t>𝐜</m:t>
                              </m:r>
                            </m:e>
                            <m:sub>
                              <m:r>
                                <a:rPr lang="de-DE" sz="2400" b="1">
                                  <a:solidFill>
                                    <a:schemeClr val="accent6"/>
                                  </a:solidFill>
                                  <a:latin typeface="Cambria Math"/>
                                </a:rPr>
                                <m:t>𝐢</m:t>
                              </m:r>
                            </m:sub>
                          </m:sSub>
                          <m:r>
                            <a:rPr lang="de-DE" sz="2400" b="1">
                              <a:solidFill>
                                <a:schemeClr val="accent6"/>
                              </a:solidFill>
                              <a:latin typeface="Cambria Math"/>
                            </a:rPr>
                            <m:t>=</m:t>
                          </m:r>
                          <m:r>
                            <a:rPr lang="de-DE" sz="2400" b="1">
                              <a:solidFill>
                                <a:schemeClr val="accent6"/>
                              </a:solidFill>
                              <a:latin typeface="Cambria Math"/>
                            </a:rPr>
                            <m:t>𝐭𝐚𝐧𝐡</m:t>
                          </m:r>
                          <m:r>
                            <a:rPr lang="de-DE" sz="2400" b="1">
                              <a:solidFill>
                                <a:schemeClr val="accent6"/>
                              </a:solidFill>
                              <a:latin typeface="Cambria Math"/>
                            </a:rPr>
                            <m:t>⁡(</m:t>
                          </m:r>
                          <m:r>
                            <a:rPr lang="de-DE" sz="2400" b="1">
                              <a:solidFill>
                                <a:schemeClr val="accent6"/>
                              </a:solidFill>
                              <a:latin typeface="Cambria Math"/>
                            </a:rPr>
                            <m:t>𝐰</m:t>
                          </m:r>
                        </m:e>
                        <m:sup>
                          <m:r>
                            <a:rPr lang="de-DE" sz="2400" b="1">
                              <a:solidFill>
                                <a:schemeClr val="accent6"/>
                              </a:solidFill>
                              <a:latin typeface="Cambria Math"/>
                            </a:rPr>
                            <m:t>𝐓</m:t>
                          </m:r>
                        </m:sup>
                      </m:sSup>
                      <m:sSub>
                        <m:sSubPr>
                          <m:ctrlPr>
                            <a:rPr lang="de-DE" sz="2400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b="1">
                              <a:solidFill>
                                <a:schemeClr val="accent6"/>
                              </a:solidFill>
                              <a:latin typeface="Cambria Math"/>
                            </a:rPr>
                            <m:t>𝐱</m:t>
                          </m:r>
                        </m:e>
                        <m:sub>
                          <m:r>
                            <a:rPr lang="de-DE" sz="2400" b="1">
                              <a:solidFill>
                                <a:schemeClr val="accent6"/>
                              </a:solidFill>
                              <a:latin typeface="Cambria Math"/>
                            </a:rPr>
                            <m:t>𝐢</m:t>
                          </m:r>
                          <m:r>
                            <a:rPr lang="de-DE" sz="2400" b="1">
                              <a:solidFill>
                                <a:schemeClr val="accent6"/>
                              </a:solidFill>
                              <a:latin typeface="Cambria Math"/>
                            </a:rPr>
                            <m:t>−</m:t>
                          </m:r>
                          <m:r>
                            <a:rPr lang="de-DE" sz="2400" b="1">
                              <a:solidFill>
                                <a:schemeClr val="accent6"/>
                              </a:solidFill>
                              <a:latin typeface="Cambria Math"/>
                            </a:rPr>
                            <m:t>𝐦</m:t>
                          </m:r>
                          <m:r>
                            <a:rPr lang="de-DE" sz="2400" b="1">
                              <a:solidFill>
                                <a:schemeClr val="accent6"/>
                              </a:solidFill>
                              <a:latin typeface="Cambria Math"/>
                            </a:rPr>
                            <m:t>:</m:t>
                          </m:r>
                          <m:r>
                            <a:rPr lang="de-DE" sz="2400" b="1">
                              <a:solidFill>
                                <a:schemeClr val="accent6"/>
                              </a:solidFill>
                              <a:latin typeface="Cambria Math"/>
                            </a:rPr>
                            <m:t>𝐢</m:t>
                          </m:r>
                          <m:r>
                            <a:rPr lang="de-DE" sz="2400" b="1">
                              <a:solidFill>
                                <a:schemeClr val="accent6"/>
                              </a:solidFill>
                              <a:latin typeface="Cambria Math"/>
                            </a:rPr>
                            <m:t>+</m:t>
                          </m:r>
                          <m:r>
                            <a:rPr lang="de-DE" sz="2400" b="1">
                              <a:solidFill>
                                <a:schemeClr val="accent6"/>
                              </a:solidFill>
                              <a:latin typeface="Cambria Math"/>
                            </a:rPr>
                            <m:t>𝐦</m:t>
                          </m:r>
                        </m:sub>
                      </m:sSub>
                      <m:r>
                        <a:rPr lang="de-DE" sz="2400" b="1">
                          <a:solidFill>
                            <a:schemeClr val="accent6"/>
                          </a:solidFill>
                          <a:latin typeface="Cambria Math"/>
                        </a:rPr>
                        <m:t>+</m:t>
                      </m:r>
                      <m:r>
                        <a:rPr lang="de-DE" sz="2400" b="1">
                          <a:solidFill>
                            <a:schemeClr val="accent6"/>
                          </a:solidFill>
                          <a:latin typeface="Cambria Math"/>
                        </a:rPr>
                        <m:t>𝐛</m:t>
                      </m:r>
                      <m:r>
                        <a:rPr lang="de-DE" sz="2400" b="1">
                          <a:solidFill>
                            <a:schemeClr val="accent6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2400" b="1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28" name="Inhaltsplatzhalter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0825" y="1592264"/>
                <a:ext cx="8640763" cy="954372"/>
              </a:xfrm>
              <a:prstGeom prst="rect">
                <a:avLst/>
              </a:prstGeom>
              <a:blipFill rotWithShape="0">
                <a:blip r:embed="rId3"/>
                <a:stretch>
                  <a:fillRect l="-776" t="-5732" b="-266242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Convolutional layer in NLP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>
          <a:xfrm>
            <a:off x="251520" y="5783097"/>
            <a:ext cx="8640763" cy="454215"/>
          </a:xfrm>
        </p:spPr>
        <p:txBody>
          <a:bodyPr/>
          <a:lstStyle/>
          <a:p>
            <a:pPr marL="0" indent="0" algn="ctr">
              <a:buNone/>
            </a:pPr>
            <a:r>
              <a:rPr lang="en-US" noProof="0" dirty="0"/>
              <a:t>PAD The   movie   was   awesome PAD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feld 4"/>
              <p:cNvSpPr txBox="1"/>
              <p:nvPr/>
            </p:nvSpPr>
            <p:spPr>
              <a:xfrm>
                <a:off x="2888510" y="5229200"/>
                <a:ext cx="603370" cy="5523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b="0" i="1" smtClean="0">
                                    <a:latin typeface="Cambria Math"/>
                                  </a:rPr>
                                  <m:t>7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b="0" i="1" smtClean="0">
                                    <a:latin typeface="Cambria Math"/>
                                  </a:rPr>
                                  <m:t>3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feld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8510" y="5229200"/>
                <a:ext cx="603370" cy="552395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feld 5"/>
              <p:cNvSpPr txBox="1"/>
              <p:nvPr/>
            </p:nvSpPr>
            <p:spPr>
              <a:xfrm>
                <a:off x="3563888" y="5229200"/>
                <a:ext cx="603370" cy="5543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b="0" i="1" smtClean="0">
                                    <a:latin typeface="Cambria Math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b="0" i="1" smtClean="0">
                                    <a:latin typeface="Cambria Math"/>
                                  </a:rPr>
                                  <m:t>5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feld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3888" y="5229200"/>
                <a:ext cx="603370" cy="554319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/>
              <p:cNvSpPr txBox="1"/>
              <p:nvPr/>
            </p:nvSpPr>
            <p:spPr>
              <a:xfrm>
                <a:off x="4328670" y="5229200"/>
                <a:ext cx="603370" cy="5542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b="0" i="1" smtClean="0">
                                    <a:latin typeface="Cambria Math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b="0" i="1" smtClean="0">
                                    <a:latin typeface="Cambria Math"/>
                                  </a:rPr>
                                  <m:t>9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feld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8670" y="5229200"/>
                <a:ext cx="603370" cy="554254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feld 7"/>
              <p:cNvSpPr txBox="1"/>
              <p:nvPr/>
            </p:nvSpPr>
            <p:spPr>
              <a:xfrm>
                <a:off x="5364088" y="5229200"/>
                <a:ext cx="603370" cy="5542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b="0" i="1" smtClean="0">
                                    <a:latin typeface="Cambria Math"/>
                                  </a:rPr>
                                  <m:t>3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b="0" i="1" smtClean="0">
                                    <a:latin typeface="Cambria Math"/>
                                  </a:rPr>
                                  <m:t>3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feld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4088" y="5229200"/>
                <a:ext cx="603370" cy="554254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feld 8"/>
              <p:cNvSpPr txBox="1"/>
              <p:nvPr/>
            </p:nvSpPr>
            <p:spPr>
              <a:xfrm>
                <a:off x="2818940" y="4437112"/>
                <a:ext cx="7449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/>
                            </a:rPr>
                            <m:t>0.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feld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8940" y="4437112"/>
                <a:ext cx="744948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Gerade Verbindung mit Pfeil 11"/>
          <p:cNvCxnSpPr>
            <a:stCxn id="5" idx="0"/>
            <a:endCxn id="9" idx="2"/>
          </p:cNvCxnSpPr>
          <p:nvPr/>
        </p:nvCxnSpPr>
        <p:spPr>
          <a:xfrm flipV="1">
            <a:off x="3190195" y="4806444"/>
            <a:ext cx="1219" cy="42275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/>
          <p:cNvCxnSpPr>
            <a:stCxn id="6" idx="0"/>
            <a:endCxn id="9" idx="2"/>
          </p:cNvCxnSpPr>
          <p:nvPr/>
        </p:nvCxnSpPr>
        <p:spPr>
          <a:xfrm flipH="1" flipV="1">
            <a:off x="3191414" y="4806444"/>
            <a:ext cx="674159" cy="42275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/>
          <p:cNvCxnSpPr>
            <a:endCxn id="9" idx="2"/>
          </p:cNvCxnSpPr>
          <p:nvPr/>
        </p:nvCxnSpPr>
        <p:spPr>
          <a:xfrm flipV="1">
            <a:off x="2537114" y="4806444"/>
            <a:ext cx="654300" cy="49476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feld 18"/>
              <p:cNvSpPr txBox="1"/>
              <p:nvPr/>
            </p:nvSpPr>
            <p:spPr>
              <a:xfrm>
                <a:off x="6156176" y="5229200"/>
                <a:ext cx="603370" cy="5524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b="0" i="1" smtClean="0">
                                    <a:latin typeface="Cambria Math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b="0" i="1" smtClean="0">
                                    <a:latin typeface="Cambria Math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feld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6176" y="5229200"/>
                <a:ext cx="603370" cy="552459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feld 22"/>
              <p:cNvSpPr txBox="1"/>
              <p:nvPr/>
            </p:nvSpPr>
            <p:spPr>
              <a:xfrm>
                <a:off x="2285140" y="5229200"/>
                <a:ext cx="603370" cy="5524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b="0" i="1" smtClean="0">
                                    <a:latin typeface="Cambria Math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b="0" i="1" smtClean="0">
                                    <a:latin typeface="Cambria Math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feld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5140" y="5229200"/>
                <a:ext cx="603370" cy="552459"/>
              </a:xfrm>
              <a:prstGeom prst="rect">
                <a:avLst/>
              </a:prstGeom>
              <a:blipFill rotWithShape="1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hteck 16">
                <a:extLst>
                  <a:ext uri="{FF2B5EF4-FFF2-40B4-BE49-F238E27FC236}">
                    <a16:creationId xmlns:a16="http://schemas.microsoft.com/office/drawing/2014/main" id="{6D0A41AF-6B92-3648-B1C4-572A496C0C82}"/>
                  </a:ext>
                </a:extLst>
              </p:cNvPr>
              <p:cNvSpPr/>
              <p:nvPr/>
            </p:nvSpPr>
            <p:spPr>
              <a:xfrm>
                <a:off x="5613428" y="2852936"/>
                <a:ext cx="3291799" cy="875368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txBody>
              <a:bodyPr wrap="none">
                <a:spAutoFit/>
              </a:bodyPr>
              <a:lstStyle/>
              <a:p>
                <a:pPr fontAlgn="base">
                  <a:spcBef>
                    <a:spcPts val="400"/>
                  </a:spcBef>
                  <a:spcAft>
                    <a:spcPct val="0"/>
                  </a:spcAft>
                  <a:tabLst>
                    <a:tab pos="911225" algn="l"/>
                    <a:tab pos="1825625" algn="l"/>
                    <a:tab pos="2740025" algn="l"/>
                    <a:tab pos="3654425" algn="l"/>
                    <a:tab pos="4568825" algn="l"/>
                    <a:tab pos="5483225" algn="l"/>
                    <a:tab pos="6397625" algn="l"/>
                    <a:tab pos="7312025" algn="l"/>
                    <a:tab pos="8226425" algn="l"/>
                    <a:tab pos="9140825" algn="l"/>
                    <a:tab pos="10055225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de-DE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de-DE" b="1" i="0">
                              <a:solidFill>
                                <a:schemeClr val="accent6"/>
                              </a:solidFill>
                              <a:latin typeface="Cambria Math"/>
                              <a:cs typeface="Calibri" panose="020F0502020204030204" pitchFamily="34" charset="0"/>
                            </a:rPr>
                            <m:t>𝐟</m:t>
                          </m:r>
                          <m:r>
                            <a:rPr lang="de-DE" b="1" i="0">
                              <a:solidFill>
                                <a:schemeClr val="accent6"/>
                              </a:solidFill>
                              <a:latin typeface="Cambria Math"/>
                              <a:cs typeface="Calibri" panose="020F0502020204030204" pitchFamily="34" charset="0"/>
                            </a:rPr>
                            <m:t>∗</m:t>
                          </m:r>
                          <m:r>
                            <a:rPr lang="de-DE" b="1" i="0">
                              <a:solidFill>
                                <a:schemeClr val="accent6"/>
                              </a:solidFill>
                              <a:latin typeface="Cambria Math"/>
                              <a:cs typeface="Calibri" panose="020F0502020204030204" pitchFamily="34" charset="0"/>
                            </a:rPr>
                            <m:t>𝐠</m:t>
                          </m:r>
                        </m:e>
                      </m:d>
                      <m:r>
                        <a:rPr lang="de-DE" b="1" i="0">
                          <a:solidFill>
                            <a:schemeClr val="accent6"/>
                          </a:solidFill>
                          <a:latin typeface="Cambria Math"/>
                          <a:cs typeface="Calibri" panose="020F0502020204030204" pitchFamily="34" charset="0"/>
                        </a:rPr>
                        <m:t>[</m:t>
                      </m:r>
                      <m:r>
                        <a:rPr lang="de-DE" b="1" i="0" smtClean="0">
                          <a:solidFill>
                            <a:schemeClr val="accent6"/>
                          </a:solidFill>
                          <a:latin typeface="Cambria Math"/>
                          <a:cs typeface="Calibri" panose="020F0502020204030204" pitchFamily="34" charset="0"/>
                        </a:rPr>
                        <m:t>𝐢</m:t>
                      </m:r>
                      <m:r>
                        <a:rPr lang="de-DE" b="1" i="0">
                          <a:solidFill>
                            <a:schemeClr val="accent6"/>
                          </a:solidFill>
                          <a:latin typeface="Cambria Math"/>
                          <a:cs typeface="Calibri" panose="020F0502020204030204" pitchFamily="34" charset="0"/>
                        </a:rPr>
                        <m:t>]=</m:t>
                      </m:r>
                      <m:nary>
                        <m:naryPr>
                          <m:chr m:val="∑"/>
                          <m:ctrlPr>
                            <a:rPr lang="de-DE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b="1" i="0">
                              <a:solidFill>
                                <a:schemeClr val="accent6"/>
                              </a:solidFill>
                              <a:latin typeface="Cambria Math"/>
                            </a:rPr>
                            <m:t>𝐦</m:t>
                          </m:r>
                          <m:r>
                            <a:rPr lang="de-DE" b="1" i="0">
                              <a:solidFill>
                                <a:schemeClr val="accent6"/>
                              </a:solidFill>
                              <a:latin typeface="Cambria Math"/>
                            </a:rPr>
                            <m:t>=−</m:t>
                          </m:r>
                          <m:r>
                            <a:rPr lang="de-DE" b="1" i="0">
                              <a:solidFill>
                                <a:schemeClr val="accent6"/>
                              </a:solidFill>
                              <a:latin typeface="Cambria Math"/>
                            </a:rPr>
                            <m:t>𝐌</m:t>
                          </m:r>
                        </m:sub>
                        <m:sup>
                          <m:r>
                            <a:rPr lang="de-DE" b="1" i="0">
                              <a:solidFill>
                                <a:schemeClr val="accent6"/>
                              </a:solidFill>
                              <a:latin typeface="Cambria Math"/>
                            </a:rPr>
                            <m:t>𝐌</m:t>
                          </m:r>
                        </m:sup>
                        <m:e>
                          <m:r>
                            <a:rPr lang="de-DE" b="1" i="0">
                              <a:solidFill>
                                <a:schemeClr val="accent6"/>
                              </a:solidFill>
                              <a:latin typeface="Cambria Math"/>
                            </a:rPr>
                            <m:t>𝐟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de-DE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1" i="0" smtClean="0">
                                  <a:solidFill>
                                    <a:schemeClr val="accent6"/>
                                  </a:solidFill>
                                  <a:latin typeface="Cambria Math"/>
                                </a:rPr>
                                <m:t>𝐢</m:t>
                              </m:r>
                              <m:r>
                                <a:rPr lang="de-DE" b="1" i="0">
                                  <a:solidFill>
                                    <a:schemeClr val="accent6"/>
                                  </a:solidFill>
                                  <a:latin typeface="Cambria Math"/>
                                </a:rPr>
                                <m:t>−</m:t>
                              </m:r>
                              <m:r>
                                <a:rPr lang="de-DE" b="1" i="0">
                                  <a:solidFill>
                                    <a:schemeClr val="accent6"/>
                                  </a:solidFill>
                                  <a:latin typeface="Cambria Math"/>
                                </a:rPr>
                                <m:t>𝐦</m:t>
                              </m:r>
                            </m:e>
                          </m:d>
                          <m:r>
                            <a:rPr lang="de-DE" b="1" i="0">
                              <a:solidFill>
                                <a:schemeClr val="accent6"/>
                              </a:solidFill>
                              <a:latin typeface="Cambria Math"/>
                            </a:rPr>
                            <m:t>𝐠</m:t>
                          </m:r>
                          <m:r>
                            <a:rPr lang="de-DE" b="1" i="0">
                              <a:solidFill>
                                <a:schemeClr val="accent6"/>
                              </a:solidFill>
                              <a:latin typeface="Cambria Math"/>
                            </a:rPr>
                            <m:t>[</m:t>
                          </m:r>
                          <m:r>
                            <a:rPr lang="de-DE" b="1" i="0">
                              <a:solidFill>
                                <a:schemeClr val="accent6"/>
                              </a:solidFill>
                              <a:latin typeface="Cambria Math"/>
                            </a:rPr>
                            <m:t>𝐦</m:t>
                          </m:r>
                          <m:r>
                            <a:rPr lang="de-DE" b="1" i="0">
                              <a:solidFill>
                                <a:schemeClr val="accent6"/>
                              </a:solidFill>
                              <a:latin typeface="Cambria Math"/>
                            </a:rPr>
                            <m:t>]</m:t>
                          </m:r>
                        </m:e>
                      </m:nary>
                    </m:oMath>
                  </m:oMathPara>
                </a14:m>
                <a:endParaRPr lang="de-DE" b="1" dirty="0">
                  <a:latin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7" name="Rechteck 16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6D0A41AF-6B92-3648-B1C4-572A496C0C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3428" y="2852936"/>
                <a:ext cx="3291799" cy="875368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234623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Properties of convolutional networks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/>
              <a:t>Compute the output for all windows of size </a:t>
            </a:r>
            <a:r>
              <a:rPr lang="en-US" b="1" noProof="0" dirty="0">
                <a:solidFill>
                  <a:schemeClr val="accent6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m</a:t>
            </a:r>
            <a:r>
              <a:rPr lang="en-US" noProof="0" dirty="0"/>
              <a:t> (in our case </a:t>
            </a:r>
            <a:r>
              <a:rPr lang="en-US" b="1" noProof="0" dirty="0">
                <a:solidFill>
                  <a:schemeClr val="accent6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m </a:t>
            </a:r>
            <a:r>
              <a:rPr lang="en-US" noProof="0" dirty="0"/>
              <a:t>=1)</a:t>
            </a:r>
          </a:p>
          <a:p>
            <a:r>
              <a:rPr lang="en-US" noProof="0" dirty="0"/>
              <a:t>Not every input is connected to every output in the following layer</a:t>
            </a:r>
            <a:br>
              <a:rPr lang="en-US" noProof="0" dirty="0"/>
            </a:br>
            <a:r>
              <a:rPr lang="en-US" noProof="0" dirty="0">
                <a:sym typeface="Wingdings" panose="05000000000000000000" pitchFamily="2" charset="2"/>
              </a:rPr>
              <a:t> </a:t>
            </a:r>
            <a:r>
              <a:rPr lang="en-US" b="1" noProof="0" dirty="0">
                <a:sym typeface="Wingdings" panose="05000000000000000000" pitchFamily="2" charset="2"/>
              </a:rPr>
              <a:t>sparse connectivity </a:t>
            </a:r>
            <a:r>
              <a:rPr lang="en-US" noProof="0" dirty="0">
                <a:sym typeface="Wingdings" panose="05000000000000000000" pitchFamily="2" charset="2"/>
              </a:rPr>
              <a:t>(vs </a:t>
            </a:r>
            <a:r>
              <a:rPr lang="en-US" b="1" noProof="0" dirty="0">
                <a:sym typeface="Wingdings" panose="05000000000000000000" pitchFamily="2" charset="2"/>
              </a:rPr>
              <a:t>fully-connected</a:t>
            </a:r>
            <a:r>
              <a:rPr lang="en-US" noProof="0" dirty="0">
                <a:sym typeface="Wingdings" panose="05000000000000000000" pitchFamily="2" charset="2"/>
              </a:rPr>
              <a:t> layers)</a:t>
            </a:r>
          </a:p>
          <a:p>
            <a:pPr marL="0" indent="0">
              <a:buNone/>
            </a:pPr>
            <a:endParaRPr lang="en-US" b="1" noProof="0" dirty="0"/>
          </a:p>
          <a:p>
            <a:r>
              <a:rPr lang="en-US" noProof="0" dirty="0"/>
              <a:t>For each window, we use the same weights and bias values</a:t>
            </a:r>
          </a:p>
          <a:p>
            <a:pPr marL="180975" lvl="1" indent="0">
              <a:buNone/>
            </a:pPr>
            <a:r>
              <a:rPr lang="en-US" sz="2200" noProof="0" dirty="0">
                <a:sym typeface="Wingdings" panose="05000000000000000000" pitchFamily="2" charset="2"/>
              </a:rPr>
              <a:t> </a:t>
            </a:r>
            <a:r>
              <a:rPr lang="en-US" sz="2200" b="1" noProof="0" dirty="0"/>
              <a:t>parameter sharing</a:t>
            </a:r>
          </a:p>
        </p:txBody>
      </p:sp>
      <p:sp>
        <p:nvSpPr>
          <p:cNvPr id="5" name="Inhaltsplatzhalter 3"/>
          <p:cNvSpPr txBox="1">
            <a:spLocks/>
          </p:cNvSpPr>
          <p:nvPr/>
        </p:nvSpPr>
        <p:spPr bwMode="auto">
          <a:xfrm>
            <a:off x="251520" y="5876852"/>
            <a:ext cx="8640763" cy="3962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79388" indent="-17938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Font typeface="Wingdings" pitchFamily="2" charset="2"/>
              <a:buNone/>
            </a:pPr>
            <a:r>
              <a:rPr lang="en-US" dirty="0"/>
              <a:t>PAD The   movie   was   awesome PAD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feld 5"/>
              <p:cNvSpPr txBox="1"/>
              <p:nvPr/>
            </p:nvSpPr>
            <p:spPr>
              <a:xfrm>
                <a:off x="2888510" y="5322532"/>
                <a:ext cx="603370" cy="5523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b="0" i="1" smtClean="0">
                                    <a:latin typeface="Cambria Math"/>
                                  </a:rPr>
                                  <m:t>7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b="0" i="1" smtClean="0">
                                    <a:latin typeface="Cambria Math"/>
                                  </a:rPr>
                                  <m:t>3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feld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8510" y="5322532"/>
                <a:ext cx="603370" cy="552395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/>
              <p:cNvSpPr txBox="1"/>
              <p:nvPr/>
            </p:nvSpPr>
            <p:spPr>
              <a:xfrm>
                <a:off x="3563888" y="5322532"/>
                <a:ext cx="603370" cy="5543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b="0" i="1" smtClean="0">
                                    <a:latin typeface="Cambria Math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b="0" i="1" smtClean="0">
                                    <a:latin typeface="Cambria Math"/>
                                  </a:rPr>
                                  <m:t>5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feld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3888" y="5322532"/>
                <a:ext cx="603370" cy="554319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feld 7"/>
              <p:cNvSpPr txBox="1"/>
              <p:nvPr/>
            </p:nvSpPr>
            <p:spPr>
              <a:xfrm>
                <a:off x="4328670" y="5322532"/>
                <a:ext cx="603370" cy="5542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b="0" i="1" smtClean="0">
                                    <a:latin typeface="Cambria Math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b="0" i="1" smtClean="0">
                                    <a:latin typeface="Cambria Math"/>
                                  </a:rPr>
                                  <m:t>9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feld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8670" y="5322532"/>
                <a:ext cx="603370" cy="554254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feld 8"/>
              <p:cNvSpPr txBox="1"/>
              <p:nvPr/>
            </p:nvSpPr>
            <p:spPr>
              <a:xfrm>
                <a:off x="5364088" y="5322532"/>
                <a:ext cx="603370" cy="5542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b="0" i="1" smtClean="0">
                                    <a:latin typeface="Cambria Math"/>
                                  </a:rPr>
                                  <m:t>3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b="0" i="1" smtClean="0">
                                    <a:latin typeface="Cambria Math"/>
                                  </a:rPr>
                                  <m:t>3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feld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4088" y="5322532"/>
                <a:ext cx="603370" cy="554254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Gerade Verbindung mit Pfeil 9"/>
          <p:cNvCxnSpPr>
            <a:stCxn id="6" idx="0"/>
          </p:cNvCxnSpPr>
          <p:nvPr/>
        </p:nvCxnSpPr>
        <p:spPr>
          <a:xfrm flipV="1">
            <a:off x="3190195" y="4899776"/>
            <a:ext cx="17377" cy="42275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/>
          <p:cNvCxnSpPr>
            <a:stCxn id="7" idx="0"/>
          </p:cNvCxnSpPr>
          <p:nvPr/>
        </p:nvCxnSpPr>
        <p:spPr>
          <a:xfrm flipH="1" flipV="1">
            <a:off x="3207572" y="4899776"/>
            <a:ext cx="658001" cy="42275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/>
          <p:cNvCxnSpPr/>
          <p:nvPr/>
        </p:nvCxnSpPr>
        <p:spPr>
          <a:xfrm flipV="1">
            <a:off x="2641437" y="4899776"/>
            <a:ext cx="566135" cy="49476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feld 12"/>
              <p:cNvSpPr txBox="1"/>
              <p:nvPr/>
            </p:nvSpPr>
            <p:spPr>
              <a:xfrm>
                <a:off x="6156176" y="5322532"/>
                <a:ext cx="603370" cy="5524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b="0" i="1" smtClean="0">
                                    <a:latin typeface="Cambria Math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b="0" i="1" smtClean="0">
                                    <a:latin typeface="Cambria Math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feld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6176" y="5322532"/>
                <a:ext cx="603370" cy="552459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feld 13"/>
              <p:cNvSpPr txBox="1"/>
              <p:nvPr/>
            </p:nvSpPr>
            <p:spPr>
              <a:xfrm>
                <a:off x="2285140" y="5322532"/>
                <a:ext cx="603370" cy="5524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b="0" i="1" smtClean="0">
                                    <a:latin typeface="Cambria Math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b="0" i="1" smtClean="0">
                                    <a:latin typeface="Cambria Math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feld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5140" y="5322532"/>
                <a:ext cx="603370" cy="552459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feld 14"/>
              <p:cNvSpPr txBox="1"/>
              <p:nvPr/>
            </p:nvSpPr>
            <p:spPr>
              <a:xfrm>
                <a:off x="2843808" y="4527674"/>
                <a:ext cx="7449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/>
                            </a:rPr>
                            <m:t>0.</m:t>
                          </m:r>
                          <m:r>
                            <a:rPr lang="de-DE" i="1" smtClean="0">
                              <a:latin typeface="Cambria Math"/>
                            </a:rPr>
                            <m:t>5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feld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3808" y="4527674"/>
                <a:ext cx="744948" cy="369332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Gerade Verbindung mit Pfeil 15"/>
          <p:cNvCxnSpPr/>
          <p:nvPr/>
        </p:nvCxnSpPr>
        <p:spPr>
          <a:xfrm flipV="1">
            <a:off x="3848196" y="4863287"/>
            <a:ext cx="17377" cy="42275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/>
          <p:cNvCxnSpPr/>
          <p:nvPr/>
        </p:nvCxnSpPr>
        <p:spPr>
          <a:xfrm flipH="1" flipV="1">
            <a:off x="3865573" y="4863287"/>
            <a:ext cx="658001" cy="42275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/>
          <p:cNvCxnSpPr/>
          <p:nvPr/>
        </p:nvCxnSpPr>
        <p:spPr>
          <a:xfrm flipV="1">
            <a:off x="3299438" y="4863287"/>
            <a:ext cx="566135" cy="49476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/>
          <p:cNvCxnSpPr>
            <a:stCxn id="8" idx="0"/>
            <a:endCxn id="35" idx="2"/>
          </p:cNvCxnSpPr>
          <p:nvPr/>
        </p:nvCxnSpPr>
        <p:spPr>
          <a:xfrm flipV="1">
            <a:off x="4630355" y="4897006"/>
            <a:ext cx="26087" cy="42552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/>
          <p:cNvCxnSpPr>
            <a:stCxn id="9" idx="0"/>
            <a:endCxn id="35" idx="2"/>
          </p:cNvCxnSpPr>
          <p:nvPr/>
        </p:nvCxnSpPr>
        <p:spPr>
          <a:xfrm flipH="1" flipV="1">
            <a:off x="4656442" y="4897006"/>
            <a:ext cx="1009331" cy="42552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/>
          <p:cNvCxnSpPr>
            <a:stCxn id="7" idx="0"/>
            <a:endCxn id="35" idx="2"/>
          </p:cNvCxnSpPr>
          <p:nvPr/>
        </p:nvCxnSpPr>
        <p:spPr>
          <a:xfrm flipV="1">
            <a:off x="3865573" y="4897006"/>
            <a:ext cx="790869" cy="42552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/>
          <p:cNvCxnSpPr/>
          <p:nvPr/>
        </p:nvCxnSpPr>
        <p:spPr>
          <a:xfrm flipV="1">
            <a:off x="5624814" y="4899776"/>
            <a:ext cx="17377" cy="42275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/>
          <p:cNvCxnSpPr/>
          <p:nvPr/>
        </p:nvCxnSpPr>
        <p:spPr>
          <a:xfrm flipH="1" flipV="1">
            <a:off x="5642191" y="4899776"/>
            <a:ext cx="658001" cy="42275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mit Pfeil 28"/>
          <p:cNvCxnSpPr>
            <a:stCxn id="8" idx="0"/>
          </p:cNvCxnSpPr>
          <p:nvPr/>
        </p:nvCxnSpPr>
        <p:spPr>
          <a:xfrm flipV="1">
            <a:off x="4630355" y="4899776"/>
            <a:ext cx="1011836" cy="42275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feld 33"/>
              <p:cNvSpPr txBox="1"/>
              <p:nvPr/>
            </p:nvSpPr>
            <p:spPr>
              <a:xfrm>
                <a:off x="3491880" y="4527674"/>
                <a:ext cx="7449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/>
                            </a:rPr>
                            <m:t>0.2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feld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1880" y="4527674"/>
                <a:ext cx="744948" cy="369332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feld 34"/>
              <p:cNvSpPr txBox="1"/>
              <p:nvPr/>
            </p:nvSpPr>
            <p:spPr>
              <a:xfrm>
                <a:off x="4283968" y="4527674"/>
                <a:ext cx="7449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/>
                            </a:rPr>
                            <m:t>0.6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feld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3968" y="4527674"/>
                <a:ext cx="744948" cy="369332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feld 35"/>
              <p:cNvSpPr txBox="1"/>
              <p:nvPr/>
            </p:nvSpPr>
            <p:spPr>
              <a:xfrm>
                <a:off x="5292080" y="4527674"/>
                <a:ext cx="7449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/>
                            </a:rPr>
                            <m:t>0.9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Textfeld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2080" y="4527674"/>
                <a:ext cx="744948" cy="369332"/>
              </a:xfrm>
              <a:prstGeom prst="rect">
                <a:avLst/>
              </a:prstGeom>
              <a:blipFill rotWithShape="1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79803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Max-over-time pooling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Inhaltsplatzhalter 3"/>
              <p:cNvSpPr>
                <a:spLocks noGrp="1"/>
              </p:cNvSpPr>
              <p:nvPr>
                <p:ph idx="1"/>
              </p:nvPr>
            </p:nvSpPr>
            <p:spPr>
              <a:xfrm>
                <a:off x="250825" y="1592263"/>
                <a:ext cx="8640763" cy="4645049"/>
              </a:xfrm>
            </p:spPr>
            <p:txBody>
              <a:bodyPr/>
              <a:lstStyle/>
              <a:p>
                <a:pPr>
                  <a:buFont typeface="Arial" panose="020B0604020202020204" pitchFamily="34" charset="0"/>
                  <a:buChar char="•"/>
                </a:pPr>
                <a:r>
                  <a:rPr lang="en-US" noProof="0" dirty="0"/>
                  <a:t>How do we get from variable-sized input to fixed-size convoluted input?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noProof="0" dirty="0">
                    <a:sym typeface="Wingdings" panose="05000000000000000000" pitchFamily="2" charset="2"/>
                  </a:rPr>
                  <a:t>N</a:t>
                </a:r>
                <a:r>
                  <a:rPr lang="en-US" noProof="0" dirty="0"/>
                  <a:t>ew building block: </a:t>
                </a:r>
                <a:r>
                  <a:rPr lang="en-US" b="1" noProof="0" dirty="0"/>
                  <a:t>pooling</a:t>
                </a:r>
              </a:p>
              <a:p>
                <a:pPr marL="0" indent="0">
                  <a:buNone/>
                </a:pPr>
                <a:r>
                  <a:rPr lang="en-US" noProof="0" dirty="0"/>
                  <a:t>  </a:t>
                </a:r>
                <a:r>
                  <a:rPr lang="en-US" noProof="0" dirty="0">
                    <a:sym typeface="Wingdings" panose="05000000000000000000" pitchFamily="2" charset="2"/>
                  </a:rPr>
                  <a:t> </a:t>
                </a:r>
                <a:r>
                  <a:rPr lang="en-US" noProof="0" dirty="0"/>
                  <a:t>Idea: capture the most important activation</a:t>
                </a:r>
              </a:p>
              <a:p>
                <a:endParaRPr lang="en-US" noProof="0" dirty="0"/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noProof="0" dirty="0"/>
                  <a:t>Let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noProof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0" noProof="0" smtClean="0">
                            <a:solidFill>
                              <a:schemeClr val="accent6"/>
                            </a:solidFill>
                            <a:latin typeface="Cambria Math"/>
                          </a:rPr>
                          <m:t>𝐜</m:t>
                        </m:r>
                      </m:e>
                      <m:sub>
                        <m:r>
                          <a:rPr lang="en-US" b="1" i="0" noProof="0" smtClean="0">
                            <a:solidFill>
                              <a:schemeClr val="accent6"/>
                            </a:solidFill>
                            <a:latin typeface="Cambria Math"/>
                          </a:rPr>
                          <m:t>𝟏</m:t>
                        </m:r>
                      </m:sub>
                    </m:sSub>
                    <m:sSub>
                      <m:sSubPr>
                        <m:ctrlPr>
                          <a:rPr lang="en-US" b="1" i="1" noProof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0" noProof="0" smtClean="0">
                            <a:solidFill>
                              <a:schemeClr val="accent6"/>
                            </a:solidFill>
                            <a:latin typeface="Cambria Math"/>
                          </a:rPr>
                          <m:t>,</m:t>
                        </m:r>
                        <m:r>
                          <a:rPr lang="en-US" b="1" i="0" noProof="0" smtClean="0">
                            <a:solidFill>
                              <a:schemeClr val="accent6"/>
                            </a:solidFill>
                            <a:latin typeface="Cambria Math"/>
                          </a:rPr>
                          <m:t>𝐜</m:t>
                        </m:r>
                      </m:e>
                      <m:sub>
                        <m:r>
                          <a:rPr lang="en-US" b="1" i="0" noProof="0" smtClean="0">
                            <a:solidFill>
                              <a:schemeClr val="accent6"/>
                            </a:solidFill>
                            <a:latin typeface="Cambria Math"/>
                          </a:rPr>
                          <m:t>𝟐</m:t>
                        </m:r>
                      </m:sub>
                    </m:sSub>
                    <m:r>
                      <a:rPr lang="en-US" b="1" i="0" noProof="0" smtClean="0">
                        <a:solidFill>
                          <a:schemeClr val="accent6"/>
                        </a:solidFill>
                        <a:latin typeface="Cambria Math"/>
                      </a:rPr>
                      <m:t>, … </m:t>
                    </m:r>
                    <m:r>
                      <a:rPr lang="en-US" b="1" i="0" noProof="0" smtClean="0">
                        <a:solidFill>
                          <a:schemeClr val="accent6"/>
                        </a:solidFill>
                        <a:latin typeface="Cambria Math"/>
                        <a:ea typeface="Cambria Math"/>
                      </a:rPr>
                      <m:t>∈</m:t>
                    </m:r>
                    <m:r>
                      <a:rPr lang="en-US" b="1" i="0" noProof="0" smtClean="0">
                        <a:solidFill>
                          <a:schemeClr val="accent6"/>
                        </a:solidFill>
                        <a:latin typeface="Cambria Math"/>
                        <a:ea typeface="Cambria Math"/>
                      </a:rPr>
                      <m:t>𝐑</m:t>
                    </m:r>
                  </m:oMath>
                </a14:m>
                <a:r>
                  <a:rPr lang="en-US" b="1" noProof="0" dirty="0">
                    <a:solidFill>
                      <a:schemeClr val="accent6"/>
                    </a:solidFill>
                    <a:latin typeface="Cambria" panose="02040503050406030204" pitchFamily="18" charset="0"/>
                  </a:rPr>
                  <a:t>  </a:t>
                </a:r>
                <a:r>
                  <a:rPr lang="en-US" noProof="0" dirty="0"/>
                  <a:t>denote the output values for our convolutional filter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noProof="0" dirty="0"/>
                  <a:t>Compute the output </a:t>
                </a:r>
                <a14:m>
                  <m:oMath xmlns:m="http://schemas.openxmlformats.org/officeDocument/2006/math">
                    <m:r>
                      <a:rPr lang="en-US" b="1" noProof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𝑜</m:t>
                    </m:r>
                    <m:r>
                      <a:rPr lang="en-US" b="1" noProof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noProof="0" dirty="0"/>
                  <a:t>for a </a:t>
                </a:r>
                <a:r>
                  <a:rPr lang="en-US" b="1" noProof="0" dirty="0"/>
                  <a:t>max-over-time pooling </a:t>
                </a:r>
                <a:r>
                  <a:rPr lang="en-US" noProof="0" dirty="0"/>
                  <a:t>layer:</a:t>
                </a:r>
              </a:p>
              <a:p>
                <a:pPr marL="0" indent="0">
                  <a:buNone/>
                </a:pPr>
                <a:endParaRPr lang="en-US" b="0" i="0" noProof="0" dirty="0">
                  <a:latin typeface="Cambria Math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noProof="0">
                          <a:solidFill>
                            <a:schemeClr val="accent6"/>
                          </a:solidFill>
                          <a:latin typeface="Cambria Math"/>
                        </a:rPr>
                        <m:t>𝐨</m:t>
                      </m:r>
                      <m:r>
                        <a:rPr lang="en-US" b="1" i="0" noProof="0">
                          <a:solidFill>
                            <a:schemeClr val="accent6"/>
                          </a:solidFill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b="1" i="1" noProof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0" noProof="0">
                              <a:solidFill>
                                <a:schemeClr val="accent6"/>
                              </a:solidFill>
                              <a:latin typeface="Cambria Math"/>
                            </a:rPr>
                            <m:t>𝐦𝐚𝐱</m:t>
                          </m:r>
                        </m:e>
                        <m:sub>
                          <m:r>
                            <a:rPr lang="en-US" b="1" i="0" noProof="0">
                              <a:solidFill>
                                <a:schemeClr val="accent6"/>
                              </a:solidFill>
                              <a:latin typeface="Cambria Math"/>
                            </a:rPr>
                            <m:t>𝐢</m:t>
                          </m:r>
                        </m:sub>
                      </m:sSub>
                      <m:d>
                        <m:dPr>
                          <m:ctrlPr>
                            <a:rPr lang="en-US" b="1" i="1" noProof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1" i="1" noProof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0" noProof="0">
                                  <a:solidFill>
                                    <a:schemeClr val="accent6"/>
                                  </a:solidFill>
                                  <a:latin typeface="Cambria Math"/>
                                </a:rPr>
                                <m:t>𝐜</m:t>
                              </m:r>
                            </m:e>
                            <m:sub>
                              <m:r>
                                <a:rPr lang="en-US" b="1" i="0" noProof="0">
                                  <a:solidFill>
                                    <a:schemeClr val="accent6"/>
                                  </a:solidFill>
                                  <a:latin typeface="Cambria Math"/>
                                </a:rPr>
                                <m:t>𝐢</m:t>
                              </m:r>
                            </m:sub>
                          </m:sSub>
                        </m:e>
                      </m:d>
                      <m:r>
                        <a:rPr lang="en-US" b="1" i="0" noProof="0">
                          <a:solidFill>
                            <a:schemeClr val="accent6"/>
                          </a:solidFill>
                          <a:latin typeface="Cambria Math"/>
                        </a:rPr>
                        <m:t>∈</m:t>
                      </m:r>
                      <m:r>
                        <a:rPr lang="en-US" b="1" i="0" noProof="0">
                          <a:solidFill>
                            <a:schemeClr val="accent6"/>
                          </a:solidFill>
                          <a:latin typeface="Cambria Math"/>
                        </a:rPr>
                        <m:t>𝐑</m:t>
                      </m:r>
                    </m:oMath>
                  </m:oMathPara>
                </a14:m>
                <a:endParaRPr lang="en-US" b="1" noProof="0" dirty="0">
                  <a:solidFill>
                    <a:schemeClr val="accent6"/>
                  </a:solidFill>
                  <a:latin typeface="Cambria Math"/>
                </a:endParaRPr>
              </a:p>
              <a:p>
                <a:pPr marL="0" indent="0">
                  <a:buNone/>
                </a:pPr>
                <a:endParaRPr lang="en-US" noProof="0" dirty="0"/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noProof="0" dirty="0"/>
                  <a:t>Max-over-time pooling is most common in NLP. You can also find min-pooling and mean-pooling in other areas. </a:t>
                </a:r>
              </a:p>
            </p:txBody>
          </p:sp>
        </mc:Choice>
        <mc:Fallback xmlns="">
          <p:sp>
            <p:nvSpPr>
              <p:cNvPr id="4" name="Inhaltsplatzhalt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0825" y="1592263"/>
                <a:ext cx="8640763" cy="4645049"/>
              </a:xfrm>
              <a:blipFill>
                <a:blip r:embed="rId2"/>
                <a:stretch>
                  <a:fillRect l="-734" t="-545" r="-5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16766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Box 11"/>
          <p:cNvSpPr txBox="1"/>
          <p:nvPr/>
        </p:nvSpPr>
        <p:spPr>
          <a:xfrm>
            <a:off x="6388311" y="3244334"/>
            <a:ext cx="2140021" cy="1754326"/>
          </a:xfrm>
          <a:prstGeom prst="rect">
            <a:avLst/>
          </a:prstGeom>
          <a:solidFill>
            <a:srgbClr val="FFC000"/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dirty="0" err="1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Convolutional</a:t>
            </a:r>
            <a:r>
              <a:rPr lang="de-DE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layer</a:t>
            </a:r>
            <a:endParaRPr lang="de-DE" dirty="0">
              <a:solidFill>
                <a:schemeClr val="accent6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de-DE" dirty="0">
              <a:solidFill>
                <a:schemeClr val="accent6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de-DE" dirty="0">
              <a:solidFill>
                <a:schemeClr val="accent6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de-DE" dirty="0">
              <a:solidFill>
                <a:schemeClr val="accent6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de-DE" dirty="0">
              <a:solidFill>
                <a:schemeClr val="accent6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de-DE" dirty="0">
              <a:solidFill>
                <a:schemeClr val="accent6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Classification with convolution and pooling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feld 5"/>
              <p:cNvSpPr txBox="1"/>
              <p:nvPr/>
            </p:nvSpPr>
            <p:spPr>
              <a:xfrm>
                <a:off x="1808390" y="5322532"/>
                <a:ext cx="603370" cy="5523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b="0" i="1" smtClean="0">
                                    <a:latin typeface="Cambria Math"/>
                                  </a:rPr>
                                  <m:t>7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b="0" i="1" smtClean="0">
                                    <a:latin typeface="Cambria Math"/>
                                  </a:rPr>
                                  <m:t>3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feld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8390" y="5322532"/>
                <a:ext cx="603370" cy="552395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/>
              <p:cNvSpPr txBox="1"/>
              <p:nvPr/>
            </p:nvSpPr>
            <p:spPr>
              <a:xfrm>
                <a:off x="2483768" y="5322532"/>
                <a:ext cx="603370" cy="5543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b="0" i="1" smtClean="0">
                                    <a:latin typeface="Cambria Math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b="0" i="1" smtClean="0">
                                    <a:latin typeface="Cambria Math"/>
                                  </a:rPr>
                                  <m:t>5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feld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3768" y="5322532"/>
                <a:ext cx="603370" cy="554319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feld 7"/>
              <p:cNvSpPr txBox="1"/>
              <p:nvPr/>
            </p:nvSpPr>
            <p:spPr>
              <a:xfrm>
                <a:off x="3248550" y="5322532"/>
                <a:ext cx="603370" cy="5542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b="0" i="1" smtClean="0">
                                    <a:latin typeface="Cambria Math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b="0" i="1" smtClean="0">
                                    <a:latin typeface="Cambria Math"/>
                                  </a:rPr>
                                  <m:t>9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feld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8550" y="5322532"/>
                <a:ext cx="603370" cy="554254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feld 8"/>
              <p:cNvSpPr txBox="1"/>
              <p:nvPr/>
            </p:nvSpPr>
            <p:spPr>
              <a:xfrm>
                <a:off x="4283968" y="5322532"/>
                <a:ext cx="603370" cy="5542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b="0" i="1" smtClean="0">
                                    <a:latin typeface="Cambria Math"/>
                                  </a:rPr>
                                  <m:t>3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b="0" i="1" smtClean="0">
                                    <a:latin typeface="Cambria Math"/>
                                  </a:rPr>
                                  <m:t>3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feld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3968" y="5322532"/>
                <a:ext cx="603370" cy="554254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Gerade Verbindung mit Pfeil 9"/>
          <p:cNvCxnSpPr>
            <a:stCxn id="6" idx="0"/>
          </p:cNvCxnSpPr>
          <p:nvPr/>
        </p:nvCxnSpPr>
        <p:spPr>
          <a:xfrm flipV="1">
            <a:off x="2110075" y="4899776"/>
            <a:ext cx="17377" cy="42275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/>
          <p:cNvCxnSpPr>
            <a:stCxn id="7" idx="0"/>
          </p:cNvCxnSpPr>
          <p:nvPr/>
        </p:nvCxnSpPr>
        <p:spPr>
          <a:xfrm flipH="1" flipV="1">
            <a:off x="2127452" y="4899776"/>
            <a:ext cx="658001" cy="42275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/>
          <p:cNvCxnSpPr/>
          <p:nvPr/>
        </p:nvCxnSpPr>
        <p:spPr>
          <a:xfrm flipV="1">
            <a:off x="1561317" y="4899776"/>
            <a:ext cx="566135" cy="49476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feld 12"/>
              <p:cNvSpPr txBox="1"/>
              <p:nvPr/>
            </p:nvSpPr>
            <p:spPr>
              <a:xfrm>
                <a:off x="5076056" y="5322532"/>
                <a:ext cx="603370" cy="5524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b="0" i="1" smtClean="0">
                                    <a:latin typeface="Cambria Math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b="0" i="1" smtClean="0">
                                    <a:latin typeface="Cambria Math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feld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6056" y="5322532"/>
                <a:ext cx="603370" cy="552459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feld 13"/>
              <p:cNvSpPr txBox="1"/>
              <p:nvPr/>
            </p:nvSpPr>
            <p:spPr>
              <a:xfrm>
                <a:off x="1205020" y="5322532"/>
                <a:ext cx="603370" cy="5524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b="0" i="1" smtClean="0">
                                    <a:latin typeface="Cambria Math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b="0" i="1" smtClean="0">
                                    <a:latin typeface="Cambria Math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feld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5020" y="5322532"/>
                <a:ext cx="603370" cy="552459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feld 14"/>
              <p:cNvSpPr txBox="1"/>
              <p:nvPr/>
            </p:nvSpPr>
            <p:spPr>
              <a:xfrm>
                <a:off x="1763688" y="4527674"/>
                <a:ext cx="7449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/>
                            </a:rPr>
                            <m:t>0.</m:t>
                          </m:r>
                          <m:r>
                            <a:rPr lang="de-DE" i="1" smtClean="0">
                              <a:latin typeface="Cambria Math"/>
                            </a:rPr>
                            <m:t>5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feld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3688" y="4527674"/>
                <a:ext cx="744948" cy="369332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Gerade Verbindung mit Pfeil 15"/>
          <p:cNvCxnSpPr/>
          <p:nvPr/>
        </p:nvCxnSpPr>
        <p:spPr>
          <a:xfrm flipV="1">
            <a:off x="2768076" y="4863287"/>
            <a:ext cx="17377" cy="42275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/>
          <p:cNvCxnSpPr/>
          <p:nvPr/>
        </p:nvCxnSpPr>
        <p:spPr>
          <a:xfrm flipH="1" flipV="1">
            <a:off x="2785453" y="4863287"/>
            <a:ext cx="658001" cy="42275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/>
          <p:cNvCxnSpPr/>
          <p:nvPr/>
        </p:nvCxnSpPr>
        <p:spPr>
          <a:xfrm flipV="1">
            <a:off x="2219318" y="4863287"/>
            <a:ext cx="566135" cy="49476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/>
          <p:cNvCxnSpPr>
            <a:stCxn id="8" idx="0"/>
            <a:endCxn id="26" idx="2"/>
          </p:cNvCxnSpPr>
          <p:nvPr/>
        </p:nvCxnSpPr>
        <p:spPr>
          <a:xfrm flipV="1">
            <a:off x="3550235" y="4897006"/>
            <a:ext cx="26087" cy="42552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/>
          <p:cNvCxnSpPr>
            <a:stCxn id="9" idx="0"/>
            <a:endCxn id="26" idx="2"/>
          </p:cNvCxnSpPr>
          <p:nvPr/>
        </p:nvCxnSpPr>
        <p:spPr>
          <a:xfrm flipH="1" flipV="1">
            <a:off x="3576322" y="4897006"/>
            <a:ext cx="1009331" cy="42552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/>
          <p:cNvCxnSpPr>
            <a:stCxn id="7" idx="0"/>
            <a:endCxn id="26" idx="2"/>
          </p:cNvCxnSpPr>
          <p:nvPr/>
        </p:nvCxnSpPr>
        <p:spPr>
          <a:xfrm flipV="1">
            <a:off x="2785453" y="4897006"/>
            <a:ext cx="790869" cy="42552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/>
          <p:cNvCxnSpPr/>
          <p:nvPr/>
        </p:nvCxnSpPr>
        <p:spPr>
          <a:xfrm flipV="1">
            <a:off x="4544694" y="4899776"/>
            <a:ext cx="17377" cy="42275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/>
          <p:cNvCxnSpPr/>
          <p:nvPr/>
        </p:nvCxnSpPr>
        <p:spPr>
          <a:xfrm flipH="1" flipV="1">
            <a:off x="4562071" y="4899776"/>
            <a:ext cx="658001" cy="42275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/>
          <p:cNvCxnSpPr>
            <a:stCxn id="8" idx="0"/>
          </p:cNvCxnSpPr>
          <p:nvPr/>
        </p:nvCxnSpPr>
        <p:spPr>
          <a:xfrm flipV="1">
            <a:off x="3550235" y="4899776"/>
            <a:ext cx="1011836" cy="42275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feld 24"/>
              <p:cNvSpPr txBox="1"/>
              <p:nvPr/>
            </p:nvSpPr>
            <p:spPr>
              <a:xfrm>
                <a:off x="2411760" y="4527674"/>
                <a:ext cx="7449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/>
                            </a:rPr>
                            <m:t>0.2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feld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1760" y="4527674"/>
                <a:ext cx="744948" cy="369332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feld 25"/>
              <p:cNvSpPr txBox="1"/>
              <p:nvPr/>
            </p:nvSpPr>
            <p:spPr>
              <a:xfrm>
                <a:off x="3203848" y="4527674"/>
                <a:ext cx="7449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/>
                            </a:rPr>
                            <m:t>0.6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feld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3848" y="4527674"/>
                <a:ext cx="744948" cy="369332"/>
              </a:xfrm>
              <a:prstGeom prst="rect">
                <a:avLst/>
              </a:prstGeom>
              <a:blipFill rotWithShape="1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feld 26"/>
              <p:cNvSpPr txBox="1"/>
              <p:nvPr/>
            </p:nvSpPr>
            <p:spPr>
              <a:xfrm>
                <a:off x="4211960" y="4527674"/>
                <a:ext cx="7449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/>
                            </a:rPr>
                            <m:t>0.9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feld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1960" y="4527674"/>
                <a:ext cx="744948" cy="369332"/>
              </a:xfrm>
              <a:prstGeom prst="rect">
                <a:avLst/>
              </a:prstGeom>
              <a:blipFill rotWithShape="1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feld 27"/>
              <p:cNvSpPr txBox="1"/>
              <p:nvPr/>
            </p:nvSpPr>
            <p:spPr>
              <a:xfrm>
                <a:off x="3034964" y="3429000"/>
                <a:ext cx="7449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/>
                            </a:rPr>
                            <m:t>0.9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feld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4964" y="3429000"/>
                <a:ext cx="744948" cy="369332"/>
              </a:xfrm>
              <a:prstGeom prst="rect">
                <a:avLst/>
              </a:prstGeom>
              <a:blipFill rotWithShape="1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Geschweifte Klammer rechts 28"/>
          <p:cNvSpPr/>
          <p:nvPr/>
        </p:nvSpPr>
        <p:spPr>
          <a:xfrm rot="16200000">
            <a:off x="2965793" y="2606126"/>
            <a:ext cx="800140" cy="3042952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Gerade Verbindung mit Pfeil 34"/>
          <p:cNvCxnSpPr/>
          <p:nvPr/>
        </p:nvCxnSpPr>
        <p:spPr>
          <a:xfrm flipV="1">
            <a:off x="3364546" y="2871441"/>
            <a:ext cx="0" cy="49476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feld 36"/>
          <p:cNvSpPr txBox="1"/>
          <p:nvPr/>
        </p:nvSpPr>
        <p:spPr>
          <a:xfrm>
            <a:off x="2555776" y="2206605"/>
            <a:ext cx="1584176" cy="646331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err="1">
                <a:latin typeface="Calibri" panose="020F0502020204030204" pitchFamily="34" charset="0"/>
              </a:rPr>
              <a:t>Softmax-Classifer</a:t>
            </a:r>
            <a:endParaRPr lang="en-US" dirty="0">
              <a:latin typeface="Calibri" panose="020F0502020204030204" pitchFamily="34" charset="0"/>
            </a:endParaRPr>
          </a:p>
        </p:txBody>
      </p:sp>
      <p:cxnSp>
        <p:nvCxnSpPr>
          <p:cNvPr id="38" name="Gerade Verbindung mit Pfeil 37"/>
          <p:cNvCxnSpPr/>
          <p:nvPr/>
        </p:nvCxnSpPr>
        <p:spPr>
          <a:xfrm flipV="1">
            <a:off x="3364546" y="1959223"/>
            <a:ext cx="1317" cy="24738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feld 39"/>
          <p:cNvSpPr txBox="1"/>
          <p:nvPr/>
        </p:nvSpPr>
        <p:spPr>
          <a:xfrm>
            <a:off x="2140379" y="1598860"/>
            <a:ext cx="26642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alibri" panose="020F0502020204030204" pitchFamily="34" charset="0"/>
              </a:rPr>
              <a:t>Output:   Negative / Positive</a:t>
            </a:r>
          </a:p>
        </p:txBody>
      </p:sp>
      <p:sp>
        <p:nvSpPr>
          <p:cNvPr id="36" name="TextBox 11"/>
          <p:cNvSpPr txBox="1"/>
          <p:nvPr/>
        </p:nvSpPr>
        <p:spPr>
          <a:xfrm>
            <a:off x="6486252" y="4527672"/>
            <a:ext cx="1966164" cy="369332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dirty="0" err="1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Convolution</a:t>
            </a:r>
            <a:endParaRPr lang="de-DE" dirty="0">
              <a:solidFill>
                <a:schemeClr val="accent6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9" name="TextBox 11"/>
          <p:cNvSpPr txBox="1"/>
          <p:nvPr/>
        </p:nvSpPr>
        <p:spPr>
          <a:xfrm>
            <a:off x="6489650" y="3613666"/>
            <a:ext cx="1966164" cy="369332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Pooling</a:t>
            </a:r>
          </a:p>
        </p:txBody>
      </p:sp>
      <p:sp>
        <p:nvSpPr>
          <p:cNvPr id="43" name="TextBox 11"/>
          <p:cNvSpPr txBox="1"/>
          <p:nvPr/>
        </p:nvSpPr>
        <p:spPr>
          <a:xfrm>
            <a:off x="6388311" y="5903774"/>
            <a:ext cx="2140021" cy="369332"/>
          </a:xfrm>
          <a:prstGeom prst="rect">
            <a:avLst/>
          </a:prstGeom>
          <a:solidFill>
            <a:srgbClr val="FFC000"/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Input</a:t>
            </a:r>
          </a:p>
        </p:txBody>
      </p:sp>
      <p:sp>
        <p:nvSpPr>
          <p:cNvPr id="44" name="TextBox 11"/>
          <p:cNvSpPr txBox="1"/>
          <p:nvPr/>
        </p:nvSpPr>
        <p:spPr>
          <a:xfrm>
            <a:off x="6388311" y="5365605"/>
            <a:ext cx="2140021" cy="369332"/>
          </a:xfrm>
          <a:prstGeom prst="rect">
            <a:avLst/>
          </a:prstGeom>
          <a:solidFill>
            <a:srgbClr val="FFC000"/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Look-</a:t>
            </a:r>
            <a:r>
              <a:rPr lang="de-DE" dirty="0" err="1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up</a:t>
            </a:r>
            <a:r>
              <a:rPr lang="de-DE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layer</a:t>
            </a:r>
            <a:endParaRPr lang="de-DE" dirty="0">
              <a:solidFill>
                <a:schemeClr val="accent6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5" name="TextBox 11"/>
          <p:cNvSpPr txBox="1"/>
          <p:nvPr/>
        </p:nvSpPr>
        <p:spPr>
          <a:xfrm>
            <a:off x="6388311" y="1610339"/>
            <a:ext cx="2140021" cy="369332"/>
          </a:xfrm>
          <a:prstGeom prst="rect">
            <a:avLst/>
          </a:prstGeom>
          <a:solidFill>
            <a:srgbClr val="FFC000"/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Output</a:t>
            </a:r>
          </a:p>
        </p:txBody>
      </p:sp>
      <p:sp>
        <p:nvSpPr>
          <p:cNvPr id="46" name="TextBox 11"/>
          <p:cNvSpPr txBox="1"/>
          <p:nvPr/>
        </p:nvSpPr>
        <p:spPr>
          <a:xfrm>
            <a:off x="6388311" y="2477959"/>
            <a:ext cx="2140021" cy="369332"/>
          </a:xfrm>
          <a:prstGeom prst="rect">
            <a:avLst/>
          </a:prstGeom>
          <a:solidFill>
            <a:srgbClr val="FFC000"/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dirty="0" err="1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Softmax</a:t>
            </a:r>
            <a:r>
              <a:rPr lang="de-DE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layer</a:t>
            </a:r>
            <a:endParaRPr lang="de-DE" dirty="0">
              <a:solidFill>
                <a:schemeClr val="accent6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7" name="Inhaltsplatzhalter 3"/>
          <p:cNvSpPr txBox="1">
            <a:spLocks/>
          </p:cNvSpPr>
          <p:nvPr/>
        </p:nvSpPr>
        <p:spPr bwMode="auto">
          <a:xfrm>
            <a:off x="290725" y="5866414"/>
            <a:ext cx="6305458" cy="3962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79388" indent="-17938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Font typeface="Wingdings" pitchFamily="2" charset="2"/>
              <a:buNone/>
            </a:pPr>
            <a:r>
              <a:rPr lang="en-US" dirty="0">
                <a:latin typeface="Calibri" panose="020F0502020204030204" pitchFamily="34" charset="0"/>
              </a:rPr>
              <a:t>PAD   The   movie   was   awesome     PAD</a:t>
            </a:r>
          </a:p>
        </p:txBody>
      </p:sp>
      <p:sp>
        <p:nvSpPr>
          <p:cNvPr id="41" name="TextBox 11"/>
          <p:cNvSpPr txBox="1"/>
          <p:nvPr/>
        </p:nvSpPr>
        <p:spPr>
          <a:xfrm>
            <a:off x="6485458" y="4095544"/>
            <a:ext cx="1966164" cy="338554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Non-linear </a:t>
            </a:r>
            <a:r>
              <a:rPr lang="de-DE" sz="1600" dirty="0" err="1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activation</a:t>
            </a:r>
            <a:endParaRPr lang="de-DE" sz="1600" dirty="0">
              <a:solidFill>
                <a:schemeClr val="accent6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72453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Multiple filters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feld 5"/>
              <p:cNvSpPr txBox="1"/>
              <p:nvPr/>
            </p:nvSpPr>
            <p:spPr>
              <a:xfrm>
                <a:off x="4566425" y="5264140"/>
                <a:ext cx="603370" cy="5523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b="0" i="1" smtClean="0">
                                    <a:latin typeface="Cambria Math"/>
                                  </a:rPr>
                                  <m:t>7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b="0" i="1" smtClean="0">
                                    <a:latin typeface="Cambria Math"/>
                                  </a:rPr>
                                  <m:t>3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feld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6425" y="5264140"/>
                <a:ext cx="603370" cy="552395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/>
              <p:cNvSpPr txBox="1"/>
              <p:nvPr/>
            </p:nvSpPr>
            <p:spPr>
              <a:xfrm>
                <a:off x="5241803" y="5264140"/>
                <a:ext cx="603370" cy="5543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b="0" i="1" smtClean="0">
                                    <a:latin typeface="Cambria Math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b="0" i="1" smtClean="0">
                                    <a:latin typeface="Cambria Math"/>
                                  </a:rPr>
                                  <m:t>5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feld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1803" y="5264140"/>
                <a:ext cx="603370" cy="554319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feld 7"/>
              <p:cNvSpPr txBox="1"/>
              <p:nvPr/>
            </p:nvSpPr>
            <p:spPr>
              <a:xfrm>
                <a:off x="6006585" y="5264140"/>
                <a:ext cx="603370" cy="5542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b="0" i="1" smtClean="0">
                                    <a:latin typeface="Cambria Math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b="0" i="1" smtClean="0">
                                    <a:latin typeface="Cambria Math"/>
                                  </a:rPr>
                                  <m:t>9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feld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6585" y="5264140"/>
                <a:ext cx="603370" cy="554254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feld 8"/>
              <p:cNvSpPr txBox="1"/>
              <p:nvPr/>
            </p:nvSpPr>
            <p:spPr>
              <a:xfrm>
                <a:off x="6897987" y="5264140"/>
                <a:ext cx="776495" cy="5542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b="0" i="1" smtClean="0">
                                    <a:latin typeface="Cambria Math"/>
                                  </a:rPr>
                                  <m:t>−</m:t>
                                </m:r>
                                <m:r>
                                  <a:rPr lang="de-DE" b="0" i="1" smtClean="0">
                                    <a:latin typeface="Cambria Math"/>
                                  </a:rPr>
                                  <m:t>3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b="0" i="1" smtClean="0">
                                    <a:latin typeface="Cambria Math"/>
                                  </a:rPr>
                                  <m:t>−3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feld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7987" y="5264140"/>
                <a:ext cx="776495" cy="554254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Gerade Verbindung mit Pfeil 9"/>
          <p:cNvCxnSpPr>
            <a:stCxn id="6" idx="0"/>
          </p:cNvCxnSpPr>
          <p:nvPr/>
        </p:nvCxnSpPr>
        <p:spPr>
          <a:xfrm flipV="1">
            <a:off x="4868110" y="4841384"/>
            <a:ext cx="17377" cy="42275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/>
          <p:cNvCxnSpPr>
            <a:stCxn id="7" idx="0"/>
          </p:cNvCxnSpPr>
          <p:nvPr/>
        </p:nvCxnSpPr>
        <p:spPr>
          <a:xfrm flipH="1" flipV="1">
            <a:off x="4885487" y="4841384"/>
            <a:ext cx="658001" cy="42275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/>
          <p:cNvCxnSpPr/>
          <p:nvPr/>
        </p:nvCxnSpPr>
        <p:spPr>
          <a:xfrm flipV="1">
            <a:off x="4319352" y="4841384"/>
            <a:ext cx="566135" cy="49476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feld 12"/>
              <p:cNvSpPr txBox="1"/>
              <p:nvPr/>
            </p:nvSpPr>
            <p:spPr>
              <a:xfrm>
                <a:off x="7834091" y="5264140"/>
                <a:ext cx="603370" cy="5524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b="0" i="1" smtClean="0">
                                    <a:latin typeface="Cambria Math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b="0" i="1" smtClean="0">
                                    <a:latin typeface="Cambria Math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feld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4091" y="5264140"/>
                <a:ext cx="603370" cy="552459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feld 13"/>
              <p:cNvSpPr txBox="1"/>
              <p:nvPr/>
            </p:nvSpPr>
            <p:spPr>
              <a:xfrm>
                <a:off x="3963055" y="5264140"/>
                <a:ext cx="603370" cy="5524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b="0" i="1" smtClean="0">
                                    <a:latin typeface="Cambria Math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b="0" i="1" smtClean="0">
                                    <a:latin typeface="Cambria Math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feld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3055" y="5264140"/>
                <a:ext cx="603370" cy="552459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feld 14"/>
              <p:cNvSpPr txBox="1"/>
              <p:nvPr/>
            </p:nvSpPr>
            <p:spPr>
              <a:xfrm>
                <a:off x="4521723" y="4234704"/>
                <a:ext cx="779701" cy="5580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de-DE" b="0" i="1" smtClean="0">
                                  <a:latin typeface="Cambria Math"/>
                                </a:rPr>
                                <m:t>0.</m:t>
                              </m:r>
                              <m:r>
                                <a:rPr lang="de-DE" i="1" smtClean="0">
                                  <a:latin typeface="Cambria Math"/>
                                </a:rPr>
                                <m:t>5</m:t>
                              </m:r>
                            </m:e>
                            <m:e>
                              <m:r>
                                <a:rPr lang="de-DE" b="0" i="1" smtClean="0">
                                  <a:latin typeface="Cambria Math"/>
                                </a:rPr>
                                <m:t>0.7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feld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1723" y="4234704"/>
                <a:ext cx="779701" cy="558038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Gerade Verbindung mit Pfeil 15"/>
          <p:cNvCxnSpPr/>
          <p:nvPr/>
        </p:nvCxnSpPr>
        <p:spPr>
          <a:xfrm flipV="1">
            <a:off x="5526111" y="4804895"/>
            <a:ext cx="17377" cy="42275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/>
          <p:cNvCxnSpPr/>
          <p:nvPr/>
        </p:nvCxnSpPr>
        <p:spPr>
          <a:xfrm flipH="1" flipV="1">
            <a:off x="5543488" y="4804895"/>
            <a:ext cx="658001" cy="42275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/>
          <p:cNvCxnSpPr/>
          <p:nvPr/>
        </p:nvCxnSpPr>
        <p:spPr>
          <a:xfrm flipV="1">
            <a:off x="4977353" y="4804895"/>
            <a:ext cx="566135" cy="49476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/>
          <p:cNvCxnSpPr>
            <a:stCxn id="8" idx="0"/>
            <a:endCxn id="26" idx="2"/>
          </p:cNvCxnSpPr>
          <p:nvPr/>
        </p:nvCxnSpPr>
        <p:spPr>
          <a:xfrm flipH="1" flipV="1">
            <a:off x="6294280" y="4788958"/>
            <a:ext cx="13990" cy="47518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/>
          <p:cNvCxnSpPr>
            <a:stCxn id="9" idx="0"/>
            <a:endCxn id="26" idx="2"/>
          </p:cNvCxnSpPr>
          <p:nvPr/>
        </p:nvCxnSpPr>
        <p:spPr>
          <a:xfrm flipH="1" flipV="1">
            <a:off x="6294280" y="4788958"/>
            <a:ext cx="991955" cy="47518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/>
          <p:cNvCxnSpPr>
            <a:stCxn id="7" idx="0"/>
            <a:endCxn id="26" idx="2"/>
          </p:cNvCxnSpPr>
          <p:nvPr/>
        </p:nvCxnSpPr>
        <p:spPr>
          <a:xfrm flipV="1">
            <a:off x="5543488" y="4788958"/>
            <a:ext cx="750792" cy="47518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/>
          <p:cNvCxnSpPr/>
          <p:nvPr/>
        </p:nvCxnSpPr>
        <p:spPr>
          <a:xfrm flipV="1">
            <a:off x="7302729" y="4841384"/>
            <a:ext cx="17377" cy="42275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/>
          <p:cNvCxnSpPr/>
          <p:nvPr/>
        </p:nvCxnSpPr>
        <p:spPr>
          <a:xfrm flipH="1" flipV="1">
            <a:off x="7320106" y="4841384"/>
            <a:ext cx="658001" cy="42275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/>
          <p:cNvCxnSpPr>
            <a:stCxn id="8" idx="0"/>
          </p:cNvCxnSpPr>
          <p:nvPr/>
        </p:nvCxnSpPr>
        <p:spPr>
          <a:xfrm flipV="1">
            <a:off x="6308270" y="4841384"/>
            <a:ext cx="1011836" cy="42275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feld 24"/>
              <p:cNvSpPr txBox="1"/>
              <p:nvPr/>
            </p:nvSpPr>
            <p:spPr>
              <a:xfrm>
                <a:off x="5169795" y="4258309"/>
                <a:ext cx="779701" cy="5524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de-DE" b="0" i="1" smtClean="0">
                                  <a:latin typeface="Cambria Math"/>
                                </a:rPr>
                                <m:t>0.2</m:t>
                              </m:r>
                            </m:e>
                            <m:e>
                              <m:r>
                                <a:rPr lang="de-DE" b="0" i="1" smtClean="0">
                                  <a:latin typeface="Cambria Math"/>
                                </a:rPr>
                                <m:t>0.1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feld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9795" y="4258309"/>
                <a:ext cx="779701" cy="552459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feld 25"/>
              <p:cNvSpPr txBox="1"/>
              <p:nvPr/>
            </p:nvSpPr>
            <p:spPr>
              <a:xfrm>
                <a:off x="5817867" y="4234704"/>
                <a:ext cx="952825" cy="5542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de-DE" b="0" i="1" smtClean="0">
                                  <a:latin typeface="Cambria Math"/>
                                </a:rPr>
                                <m:t>−0.2</m:t>
                              </m:r>
                            </m:e>
                            <m:e>
                              <m:r>
                                <a:rPr lang="de-DE" b="0" i="1" smtClean="0">
                                  <a:latin typeface="Cambria Math"/>
                                </a:rPr>
                                <m:t>0.7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feld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7867" y="4234704"/>
                <a:ext cx="952825" cy="554254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feld 26"/>
              <p:cNvSpPr txBox="1"/>
              <p:nvPr/>
            </p:nvSpPr>
            <p:spPr>
              <a:xfrm>
                <a:off x="6825979" y="4234704"/>
                <a:ext cx="952825" cy="5524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de-DE" b="0" i="1" smtClean="0">
                                  <a:latin typeface="Cambria Math"/>
                                </a:rPr>
                                <m:t>−0.9</m:t>
                              </m:r>
                            </m:e>
                            <m:e>
                              <m:r>
                                <a:rPr lang="de-DE" b="0" i="1" smtClean="0">
                                  <a:latin typeface="Cambria Math"/>
                                </a:rPr>
                                <m:t>0.8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feld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5979" y="4234704"/>
                <a:ext cx="952825" cy="552459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feld 27"/>
              <p:cNvSpPr txBox="1"/>
              <p:nvPr/>
            </p:nvSpPr>
            <p:spPr>
              <a:xfrm>
                <a:off x="5792999" y="3082576"/>
                <a:ext cx="779701" cy="5580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de-DE" b="0" i="1" smtClean="0">
                                  <a:latin typeface="Cambria Math"/>
                                </a:rPr>
                                <m:t>0.5</m:t>
                              </m:r>
                            </m:e>
                            <m:e>
                              <m:r>
                                <a:rPr lang="de-DE" b="0" i="1" smtClean="0">
                                  <a:latin typeface="Cambria Math"/>
                                </a:rPr>
                                <m:t>0.8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feld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2999" y="3082576"/>
                <a:ext cx="779701" cy="558038"/>
              </a:xfrm>
              <a:prstGeom prst="rect">
                <a:avLst/>
              </a:prstGeom>
              <a:blipFill rotWithShape="1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Geschweifte Klammer rechts 28"/>
          <p:cNvSpPr/>
          <p:nvPr/>
        </p:nvSpPr>
        <p:spPr>
          <a:xfrm rot="16200000">
            <a:off x="5923863" y="2347699"/>
            <a:ext cx="400070" cy="3042952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Gerade Verbindung mit Pfeil 31"/>
          <p:cNvCxnSpPr/>
          <p:nvPr/>
        </p:nvCxnSpPr>
        <p:spPr>
          <a:xfrm flipV="1">
            <a:off x="6105899" y="2813049"/>
            <a:ext cx="16682" cy="24738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mit Pfeil 33"/>
          <p:cNvCxnSpPr/>
          <p:nvPr/>
        </p:nvCxnSpPr>
        <p:spPr>
          <a:xfrm flipV="1">
            <a:off x="6122581" y="1900831"/>
            <a:ext cx="1317" cy="24738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feld 40"/>
          <p:cNvSpPr txBox="1"/>
          <p:nvPr/>
        </p:nvSpPr>
        <p:spPr>
          <a:xfrm>
            <a:off x="367492" y="1795469"/>
            <a:ext cx="4206886" cy="25299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5113" indent="-265113"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◊"/>
            </a:pPr>
            <a:r>
              <a:rPr lang="en-US" sz="2200" dirty="0">
                <a:latin typeface="+mn-lt"/>
              </a:rPr>
              <a:t>By changing the dimensionality of the convolutional filter (the weight matrix), we can add further filters. </a:t>
            </a:r>
          </a:p>
          <a:p>
            <a:pPr marL="265113" indent="-265113"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◊"/>
            </a:pPr>
            <a:r>
              <a:rPr lang="de-DE" sz="2200" dirty="0">
                <a:latin typeface="+mn-lt"/>
              </a:rPr>
              <a:t>The </a:t>
            </a:r>
            <a:r>
              <a:rPr lang="de-DE" sz="2200" dirty="0" err="1">
                <a:latin typeface="+mn-lt"/>
              </a:rPr>
              <a:t>convolved</a:t>
            </a:r>
            <a:r>
              <a:rPr lang="de-DE" sz="2200" dirty="0">
                <a:latin typeface="+mn-lt"/>
              </a:rPr>
              <a:t> </a:t>
            </a:r>
            <a:r>
              <a:rPr lang="de-DE" sz="2200" dirty="0" err="1">
                <a:latin typeface="+mn-lt"/>
              </a:rPr>
              <a:t>representation</a:t>
            </a:r>
            <a:r>
              <a:rPr lang="de-DE" sz="2200" dirty="0">
                <a:latin typeface="+mn-lt"/>
              </a:rPr>
              <a:t> </a:t>
            </a:r>
            <a:r>
              <a:rPr lang="de-DE" sz="2200" dirty="0" err="1">
                <a:latin typeface="+mn-lt"/>
              </a:rPr>
              <a:t>is</a:t>
            </a:r>
            <a:r>
              <a:rPr lang="de-DE" sz="2200" dirty="0">
                <a:latin typeface="+mn-lt"/>
              </a:rPr>
              <a:t> </a:t>
            </a:r>
            <a:r>
              <a:rPr lang="de-DE" sz="2200" dirty="0" err="1">
                <a:latin typeface="+mn-lt"/>
              </a:rPr>
              <a:t>often</a:t>
            </a:r>
            <a:r>
              <a:rPr lang="de-DE" sz="2200" dirty="0">
                <a:latin typeface="+mn-lt"/>
              </a:rPr>
              <a:t> </a:t>
            </a:r>
            <a:r>
              <a:rPr lang="de-DE" sz="2200" dirty="0" err="1">
                <a:latin typeface="+mn-lt"/>
              </a:rPr>
              <a:t>called</a:t>
            </a:r>
            <a:r>
              <a:rPr lang="de-DE" sz="2200" dirty="0">
                <a:latin typeface="+mn-lt"/>
              </a:rPr>
              <a:t> a </a:t>
            </a:r>
            <a:r>
              <a:rPr lang="de-DE" sz="2200" dirty="0" err="1">
                <a:latin typeface="+mn-lt"/>
              </a:rPr>
              <a:t>feature</a:t>
            </a:r>
            <a:r>
              <a:rPr lang="de-DE" sz="2200" dirty="0">
                <a:latin typeface="+mn-lt"/>
              </a:rPr>
              <a:t> </a:t>
            </a:r>
            <a:r>
              <a:rPr lang="de-DE" sz="2200" dirty="0" err="1">
                <a:latin typeface="+mn-lt"/>
              </a:rPr>
              <a:t>representation</a:t>
            </a:r>
            <a:r>
              <a:rPr lang="de-DE" sz="2200" dirty="0">
                <a:latin typeface="+mn-lt"/>
              </a:rPr>
              <a:t>.</a:t>
            </a:r>
            <a:endParaRPr lang="en-US" sz="2200" dirty="0">
              <a:latin typeface="+mn-lt"/>
            </a:endParaRPr>
          </a:p>
        </p:txBody>
      </p:sp>
      <p:sp>
        <p:nvSpPr>
          <p:cNvPr id="37" name="Textfeld 36"/>
          <p:cNvSpPr txBox="1"/>
          <p:nvPr/>
        </p:nvSpPr>
        <p:spPr>
          <a:xfrm>
            <a:off x="5313811" y="2148213"/>
            <a:ext cx="1584176" cy="64633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err="1">
                <a:latin typeface="Calibri" panose="020F0502020204030204" pitchFamily="34" charset="0"/>
              </a:rPr>
              <a:t>Softmax-Classifer</a:t>
            </a:r>
            <a:endParaRPr lang="en-US" dirty="0">
              <a:latin typeface="Calibri" panose="020F0502020204030204" pitchFamily="34" charset="0"/>
            </a:endParaRPr>
          </a:p>
        </p:txBody>
      </p:sp>
      <p:sp>
        <p:nvSpPr>
          <p:cNvPr id="39" name="Textfeld 38"/>
          <p:cNvSpPr txBox="1"/>
          <p:nvPr/>
        </p:nvSpPr>
        <p:spPr>
          <a:xfrm>
            <a:off x="4898414" y="1540468"/>
            <a:ext cx="26642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alibri" panose="020F0502020204030204" pitchFamily="34" charset="0"/>
              </a:rPr>
              <a:t>Output:   Negative / Positive</a:t>
            </a:r>
          </a:p>
        </p:txBody>
      </p:sp>
      <p:sp>
        <p:nvSpPr>
          <p:cNvPr id="42" name="Inhaltsplatzhalter 3"/>
          <p:cNvSpPr txBox="1">
            <a:spLocks/>
          </p:cNvSpPr>
          <p:nvPr/>
        </p:nvSpPr>
        <p:spPr bwMode="auto">
          <a:xfrm>
            <a:off x="3963055" y="5818459"/>
            <a:ext cx="4785331" cy="3962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79388" indent="-17938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dirty="0">
                <a:latin typeface="Calibri" panose="020F0502020204030204" pitchFamily="34" charset="0"/>
              </a:rPr>
              <a:t>PAD   The   movie   was   awesome     PAD</a:t>
            </a:r>
          </a:p>
        </p:txBody>
      </p:sp>
    </p:spTree>
    <p:extLst>
      <p:ext uri="{BB962C8B-B14F-4D97-AF65-F5344CB8AC3E}">
        <p14:creationId xmlns:p14="http://schemas.microsoft.com/office/powerpoint/2010/main" val="37848382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Combining different n-gram sizes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feld 5"/>
              <p:cNvSpPr txBox="1"/>
              <p:nvPr/>
            </p:nvSpPr>
            <p:spPr>
              <a:xfrm>
                <a:off x="5197918" y="5318052"/>
                <a:ext cx="603370" cy="5523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b="0" i="1" smtClean="0">
                                    <a:latin typeface="Cambria Math"/>
                                  </a:rPr>
                                  <m:t>7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b="0" i="1" smtClean="0">
                                    <a:latin typeface="Cambria Math"/>
                                  </a:rPr>
                                  <m:t>3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feld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7918" y="5318052"/>
                <a:ext cx="603370" cy="552395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/>
              <p:cNvSpPr txBox="1"/>
              <p:nvPr/>
            </p:nvSpPr>
            <p:spPr>
              <a:xfrm>
                <a:off x="5873296" y="5318052"/>
                <a:ext cx="603370" cy="5543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b="0" i="1" smtClean="0">
                                    <a:latin typeface="Cambria Math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b="0" i="1" smtClean="0">
                                    <a:latin typeface="Cambria Math"/>
                                  </a:rPr>
                                  <m:t>5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feld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3296" y="5318052"/>
                <a:ext cx="603370" cy="554319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feld 7"/>
              <p:cNvSpPr txBox="1"/>
              <p:nvPr/>
            </p:nvSpPr>
            <p:spPr>
              <a:xfrm>
                <a:off x="6638078" y="5318052"/>
                <a:ext cx="603370" cy="5542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b="0" i="1" smtClean="0">
                                    <a:latin typeface="Cambria Math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b="0" i="1" smtClean="0">
                                    <a:latin typeface="Cambria Math"/>
                                  </a:rPr>
                                  <m:t>9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feld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8078" y="5318052"/>
                <a:ext cx="603370" cy="554254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feld 8"/>
              <p:cNvSpPr txBox="1"/>
              <p:nvPr/>
            </p:nvSpPr>
            <p:spPr>
              <a:xfrm>
                <a:off x="7529480" y="5318052"/>
                <a:ext cx="776495" cy="5542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b="0" i="1" smtClean="0">
                                    <a:latin typeface="Cambria Math"/>
                                  </a:rPr>
                                  <m:t>−</m:t>
                                </m:r>
                                <m:r>
                                  <a:rPr lang="de-DE" b="0" i="1" smtClean="0">
                                    <a:latin typeface="Cambria Math"/>
                                  </a:rPr>
                                  <m:t>3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b="0" i="1" smtClean="0">
                                    <a:latin typeface="Cambria Math"/>
                                  </a:rPr>
                                  <m:t>−3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feld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9480" y="5318052"/>
                <a:ext cx="776495" cy="554254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Gerade Verbindung mit Pfeil 9"/>
          <p:cNvCxnSpPr>
            <a:stCxn id="6" idx="0"/>
          </p:cNvCxnSpPr>
          <p:nvPr/>
        </p:nvCxnSpPr>
        <p:spPr>
          <a:xfrm flipV="1">
            <a:off x="5499603" y="4895296"/>
            <a:ext cx="17377" cy="42275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/>
          <p:cNvCxnSpPr>
            <a:stCxn id="7" idx="0"/>
          </p:cNvCxnSpPr>
          <p:nvPr/>
        </p:nvCxnSpPr>
        <p:spPr>
          <a:xfrm flipH="1" flipV="1">
            <a:off x="5516980" y="4895296"/>
            <a:ext cx="658001" cy="42275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/>
          <p:cNvCxnSpPr/>
          <p:nvPr/>
        </p:nvCxnSpPr>
        <p:spPr>
          <a:xfrm flipV="1">
            <a:off x="4950845" y="4895296"/>
            <a:ext cx="566135" cy="49476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feld 12"/>
              <p:cNvSpPr txBox="1"/>
              <p:nvPr/>
            </p:nvSpPr>
            <p:spPr>
              <a:xfrm>
                <a:off x="8465584" y="5318052"/>
                <a:ext cx="603370" cy="5524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b="0" i="1" smtClean="0">
                                    <a:latin typeface="Cambria Math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b="0" i="1" smtClean="0">
                                    <a:latin typeface="Cambria Math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feld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5584" y="5318052"/>
                <a:ext cx="603370" cy="552459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feld 13"/>
              <p:cNvSpPr txBox="1"/>
              <p:nvPr/>
            </p:nvSpPr>
            <p:spPr>
              <a:xfrm>
                <a:off x="4594548" y="5318052"/>
                <a:ext cx="603370" cy="5524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b="0" i="1" smtClean="0">
                                    <a:latin typeface="Cambria Math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b="0" i="1" smtClean="0">
                                    <a:latin typeface="Cambria Math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feld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4548" y="5318052"/>
                <a:ext cx="603370" cy="552459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feld 14"/>
              <p:cNvSpPr txBox="1"/>
              <p:nvPr/>
            </p:nvSpPr>
            <p:spPr>
              <a:xfrm>
                <a:off x="5153216" y="4288616"/>
                <a:ext cx="779701" cy="5580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de-DE" b="0" i="1" smtClean="0">
                                  <a:latin typeface="Cambria Math"/>
                                </a:rPr>
                                <m:t>0.</m:t>
                              </m:r>
                              <m:r>
                                <a:rPr lang="de-DE" i="1" smtClean="0">
                                  <a:latin typeface="Cambria Math"/>
                                </a:rPr>
                                <m:t>5</m:t>
                              </m:r>
                            </m:e>
                            <m:e>
                              <m:r>
                                <a:rPr lang="de-DE" b="0" i="1" smtClean="0">
                                  <a:latin typeface="Cambria Math"/>
                                </a:rPr>
                                <m:t>0.7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feld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3216" y="4288616"/>
                <a:ext cx="779701" cy="558038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Gerade Verbindung mit Pfeil 15"/>
          <p:cNvCxnSpPr/>
          <p:nvPr/>
        </p:nvCxnSpPr>
        <p:spPr>
          <a:xfrm flipV="1">
            <a:off x="6157604" y="4858807"/>
            <a:ext cx="17377" cy="42275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/>
          <p:cNvCxnSpPr/>
          <p:nvPr/>
        </p:nvCxnSpPr>
        <p:spPr>
          <a:xfrm flipH="1" flipV="1">
            <a:off x="6174981" y="4858807"/>
            <a:ext cx="658001" cy="42275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/>
          <p:cNvCxnSpPr/>
          <p:nvPr/>
        </p:nvCxnSpPr>
        <p:spPr>
          <a:xfrm flipV="1">
            <a:off x="5608846" y="4858807"/>
            <a:ext cx="566135" cy="49476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/>
          <p:cNvCxnSpPr>
            <a:stCxn id="8" idx="0"/>
            <a:endCxn id="26" idx="2"/>
          </p:cNvCxnSpPr>
          <p:nvPr/>
        </p:nvCxnSpPr>
        <p:spPr>
          <a:xfrm flipH="1" flipV="1">
            <a:off x="6925773" y="4842870"/>
            <a:ext cx="13990" cy="47518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/>
          <p:cNvCxnSpPr>
            <a:stCxn id="9" idx="0"/>
            <a:endCxn id="26" idx="2"/>
          </p:cNvCxnSpPr>
          <p:nvPr/>
        </p:nvCxnSpPr>
        <p:spPr>
          <a:xfrm flipH="1" flipV="1">
            <a:off x="6925773" y="4842870"/>
            <a:ext cx="991955" cy="47518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/>
          <p:cNvCxnSpPr>
            <a:stCxn id="7" idx="0"/>
            <a:endCxn id="26" idx="2"/>
          </p:cNvCxnSpPr>
          <p:nvPr/>
        </p:nvCxnSpPr>
        <p:spPr>
          <a:xfrm flipV="1">
            <a:off x="6174981" y="4842870"/>
            <a:ext cx="750792" cy="47518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/>
          <p:cNvCxnSpPr/>
          <p:nvPr/>
        </p:nvCxnSpPr>
        <p:spPr>
          <a:xfrm flipV="1">
            <a:off x="7934222" y="4895296"/>
            <a:ext cx="17377" cy="42275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/>
          <p:cNvCxnSpPr/>
          <p:nvPr/>
        </p:nvCxnSpPr>
        <p:spPr>
          <a:xfrm flipH="1" flipV="1">
            <a:off x="7951599" y="4895296"/>
            <a:ext cx="658001" cy="42275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/>
          <p:cNvCxnSpPr>
            <a:stCxn id="8" idx="0"/>
          </p:cNvCxnSpPr>
          <p:nvPr/>
        </p:nvCxnSpPr>
        <p:spPr>
          <a:xfrm flipV="1">
            <a:off x="6939763" y="4895296"/>
            <a:ext cx="1011836" cy="42275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feld 24"/>
              <p:cNvSpPr txBox="1"/>
              <p:nvPr/>
            </p:nvSpPr>
            <p:spPr>
              <a:xfrm>
                <a:off x="5828634" y="4288615"/>
                <a:ext cx="779701" cy="5524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de-DE" b="0" i="1" smtClean="0">
                                  <a:latin typeface="Cambria Math"/>
                                </a:rPr>
                                <m:t>0.2</m:t>
                              </m:r>
                            </m:e>
                            <m:e>
                              <m:r>
                                <a:rPr lang="de-DE" b="0" i="1" smtClean="0">
                                  <a:latin typeface="Cambria Math"/>
                                </a:rPr>
                                <m:t>0.1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feld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8634" y="4288615"/>
                <a:ext cx="779701" cy="552459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feld 25"/>
              <p:cNvSpPr txBox="1"/>
              <p:nvPr/>
            </p:nvSpPr>
            <p:spPr>
              <a:xfrm>
                <a:off x="6449360" y="4288616"/>
                <a:ext cx="952825" cy="5542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de-DE" b="0" i="1" smtClean="0">
                                  <a:latin typeface="Cambria Math"/>
                                </a:rPr>
                                <m:t>−0.2</m:t>
                              </m:r>
                            </m:e>
                            <m:e>
                              <m:r>
                                <a:rPr lang="de-DE" b="0" i="1" smtClean="0">
                                  <a:latin typeface="Cambria Math"/>
                                </a:rPr>
                                <m:t>0.7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feld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9360" y="4288616"/>
                <a:ext cx="952825" cy="554254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feld 26"/>
              <p:cNvSpPr txBox="1"/>
              <p:nvPr/>
            </p:nvSpPr>
            <p:spPr>
              <a:xfrm>
                <a:off x="7457472" y="4288616"/>
                <a:ext cx="952825" cy="5524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de-DE" b="0" i="1" smtClean="0">
                                  <a:latin typeface="Cambria Math"/>
                                </a:rPr>
                                <m:t>−0.9</m:t>
                              </m:r>
                            </m:e>
                            <m:e>
                              <m:r>
                                <a:rPr lang="de-DE" b="0" i="1" smtClean="0">
                                  <a:latin typeface="Cambria Math"/>
                                </a:rPr>
                                <m:t>0.8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feld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7472" y="4288616"/>
                <a:ext cx="952825" cy="552459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feld 27"/>
              <p:cNvSpPr txBox="1"/>
              <p:nvPr/>
            </p:nvSpPr>
            <p:spPr>
              <a:xfrm>
                <a:off x="1571162" y="3212976"/>
                <a:ext cx="779701" cy="5580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de-DE" b="0" i="1" smtClean="0">
                                  <a:latin typeface="Cambria Math"/>
                                </a:rPr>
                                <m:t>0.6</m:t>
                              </m:r>
                            </m:e>
                            <m:e>
                              <m:r>
                                <a:rPr lang="de-DE" b="0" i="1" smtClean="0">
                                  <a:latin typeface="Cambria Math"/>
                                </a:rPr>
                                <m:t>0.3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feld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1162" y="3212976"/>
                <a:ext cx="779701" cy="558038"/>
              </a:xfrm>
              <a:prstGeom prst="rect">
                <a:avLst/>
              </a:prstGeom>
              <a:blipFill rotWithShape="1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Geschweifte Klammer rechts 28"/>
          <p:cNvSpPr/>
          <p:nvPr/>
        </p:nvSpPr>
        <p:spPr>
          <a:xfrm rot="16200000">
            <a:off x="6427843" y="2603717"/>
            <a:ext cx="400070" cy="2647447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Gerade Verbindung mit Pfeil 33"/>
          <p:cNvCxnSpPr/>
          <p:nvPr/>
        </p:nvCxnSpPr>
        <p:spPr>
          <a:xfrm flipV="1">
            <a:off x="4081311" y="2012161"/>
            <a:ext cx="1317" cy="24738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feld 36"/>
          <p:cNvSpPr txBox="1"/>
          <p:nvPr/>
        </p:nvSpPr>
        <p:spPr>
          <a:xfrm>
            <a:off x="3294091" y="2259543"/>
            <a:ext cx="1584176" cy="64633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err="1">
                <a:latin typeface="Calibri" panose="020F0502020204030204" pitchFamily="34" charset="0"/>
              </a:rPr>
              <a:t>Softmax-Classifer</a:t>
            </a:r>
            <a:endParaRPr lang="en-US" dirty="0">
              <a:latin typeface="Calibri" panose="020F0502020204030204" pitchFamily="34" charset="0"/>
            </a:endParaRPr>
          </a:p>
        </p:txBody>
      </p:sp>
      <p:sp>
        <p:nvSpPr>
          <p:cNvPr id="39" name="Textfeld 38"/>
          <p:cNvSpPr txBox="1"/>
          <p:nvPr/>
        </p:nvSpPr>
        <p:spPr>
          <a:xfrm>
            <a:off x="2798936" y="1648737"/>
            <a:ext cx="26642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alibri" panose="020F0502020204030204" pitchFamily="34" charset="0"/>
              </a:rPr>
              <a:t>Output:   Negative / Positive</a:t>
            </a:r>
          </a:p>
        </p:txBody>
      </p:sp>
      <p:sp>
        <p:nvSpPr>
          <p:cNvPr id="33" name="Inhaltsplatzhalter 3"/>
          <p:cNvSpPr txBox="1">
            <a:spLocks/>
          </p:cNvSpPr>
          <p:nvPr/>
        </p:nvSpPr>
        <p:spPr bwMode="auto">
          <a:xfrm>
            <a:off x="4702821" y="5872371"/>
            <a:ext cx="5485719" cy="3962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79388" indent="-17938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en-US" dirty="0">
                <a:latin typeface="Calibri" panose="020F0502020204030204" pitchFamily="34" charset="0"/>
              </a:rPr>
              <a:t>PAD   The   movie   was   awesome     PAD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feld 34"/>
              <p:cNvSpPr txBox="1"/>
              <p:nvPr/>
            </p:nvSpPr>
            <p:spPr>
              <a:xfrm>
                <a:off x="755406" y="5280005"/>
                <a:ext cx="603370" cy="5523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b="0" i="1" smtClean="0">
                                    <a:latin typeface="Cambria Math"/>
                                  </a:rPr>
                                  <m:t>7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b="0" i="1" smtClean="0">
                                    <a:latin typeface="Cambria Math"/>
                                  </a:rPr>
                                  <m:t>3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feld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406" y="5280005"/>
                <a:ext cx="603370" cy="552395"/>
              </a:xfrm>
              <a:prstGeom prst="rect">
                <a:avLst/>
              </a:prstGeom>
              <a:blipFill rotWithShape="1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feld 35"/>
              <p:cNvSpPr txBox="1"/>
              <p:nvPr/>
            </p:nvSpPr>
            <p:spPr>
              <a:xfrm>
                <a:off x="1430784" y="5280005"/>
                <a:ext cx="603370" cy="5543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b="0" i="1" smtClean="0">
                                    <a:latin typeface="Cambria Math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b="0" i="1" smtClean="0">
                                    <a:latin typeface="Cambria Math"/>
                                  </a:rPr>
                                  <m:t>5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Textfeld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0784" y="5280005"/>
                <a:ext cx="603370" cy="554319"/>
              </a:xfrm>
              <a:prstGeom prst="rect">
                <a:avLst/>
              </a:prstGeom>
              <a:blipFill rotWithShape="1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feld 37"/>
              <p:cNvSpPr txBox="1"/>
              <p:nvPr/>
            </p:nvSpPr>
            <p:spPr>
              <a:xfrm>
                <a:off x="2195566" y="5280005"/>
                <a:ext cx="603370" cy="5542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b="0" i="1" smtClean="0">
                                    <a:latin typeface="Cambria Math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b="0" i="1" smtClean="0">
                                    <a:latin typeface="Cambria Math"/>
                                  </a:rPr>
                                  <m:t>9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Textfeld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5566" y="5280005"/>
                <a:ext cx="603370" cy="554254"/>
              </a:xfrm>
              <a:prstGeom prst="rect">
                <a:avLst/>
              </a:prstGeom>
              <a:blipFill rotWithShape="1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feld 39"/>
              <p:cNvSpPr txBox="1"/>
              <p:nvPr/>
            </p:nvSpPr>
            <p:spPr>
              <a:xfrm>
                <a:off x="2801615" y="5280005"/>
                <a:ext cx="776495" cy="5542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b="0" i="1" smtClean="0">
                                    <a:latin typeface="Cambria Math"/>
                                  </a:rPr>
                                  <m:t>−</m:t>
                                </m:r>
                                <m:r>
                                  <a:rPr lang="de-DE" b="0" i="1" smtClean="0">
                                    <a:latin typeface="Cambria Math"/>
                                  </a:rPr>
                                  <m:t>3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b="0" i="1" smtClean="0">
                                    <a:latin typeface="Cambria Math"/>
                                  </a:rPr>
                                  <m:t>−3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feld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1615" y="5280005"/>
                <a:ext cx="776495" cy="554254"/>
              </a:xfrm>
              <a:prstGeom prst="rect">
                <a:avLst/>
              </a:prstGeom>
              <a:blipFill rotWithShape="1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feld 42"/>
              <p:cNvSpPr txBox="1"/>
              <p:nvPr/>
            </p:nvSpPr>
            <p:spPr>
              <a:xfrm>
                <a:off x="3707904" y="5292621"/>
                <a:ext cx="603370" cy="5524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b="0" i="1" smtClean="0">
                                    <a:latin typeface="Cambria Math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b="0" i="1" smtClean="0">
                                    <a:latin typeface="Cambria Math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feld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7904" y="5292621"/>
                <a:ext cx="603370" cy="552459"/>
              </a:xfrm>
              <a:prstGeom prst="rect">
                <a:avLst/>
              </a:prstGeom>
              <a:blipFill rotWithShape="1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feld 43"/>
              <p:cNvSpPr txBox="1"/>
              <p:nvPr/>
            </p:nvSpPr>
            <p:spPr>
              <a:xfrm>
                <a:off x="152036" y="5280005"/>
                <a:ext cx="603370" cy="5524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b="0" i="1" smtClean="0">
                                    <a:latin typeface="Cambria Math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b="0" i="1" smtClean="0">
                                    <a:latin typeface="Cambria Math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Textfeld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036" y="5280005"/>
                <a:ext cx="603370" cy="552459"/>
              </a:xfrm>
              <a:prstGeom prst="rect">
                <a:avLst/>
              </a:prstGeom>
              <a:blipFill rotWithShape="1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Inhaltsplatzhalter 3"/>
          <p:cNvSpPr txBox="1">
            <a:spLocks/>
          </p:cNvSpPr>
          <p:nvPr/>
        </p:nvSpPr>
        <p:spPr bwMode="auto">
          <a:xfrm>
            <a:off x="152036" y="5876739"/>
            <a:ext cx="4311297" cy="3962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79388" indent="-17938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en-US" dirty="0">
                <a:latin typeface="Calibri" panose="020F0502020204030204" pitchFamily="34" charset="0"/>
              </a:rPr>
              <a:t>PAD   The   movie   was   awesome  PAD</a:t>
            </a:r>
          </a:p>
        </p:txBody>
      </p:sp>
      <p:cxnSp>
        <p:nvCxnSpPr>
          <p:cNvPr id="46" name="Gerade Verbindung mit Pfeil 45"/>
          <p:cNvCxnSpPr>
            <a:stCxn id="44" idx="0"/>
          </p:cNvCxnSpPr>
          <p:nvPr/>
        </p:nvCxnSpPr>
        <p:spPr>
          <a:xfrm flipV="1">
            <a:off x="453721" y="4841075"/>
            <a:ext cx="754212" cy="43893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 Verbindung mit Pfeil 46"/>
          <p:cNvCxnSpPr>
            <a:stCxn id="35" idx="0"/>
          </p:cNvCxnSpPr>
          <p:nvPr/>
        </p:nvCxnSpPr>
        <p:spPr>
          <a:xfrm flipV="1">
            <a:off x="1057091" y="4841075"/>
            <a:ext cx="150842" cy="43893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Gerade Verbindung mit Pfeil 50"/>
          <p:cNvCxnSpPr>
            <a:stCxn id="36" idx="0"/>
          </p:cNvCxnSpPr>
          <p:nvPr/>
        </p:nvCxnSpPr>
        <p:spPr>
          <a:xfrm flipH="1" flipV="1">
            <a:off x="1207933" y="4841075"/>
            <a:ext cx="524536" cy="43893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Gerade Verbindung mit Pfeil 53"/>
          <p:cNvCxnSpPr>
            <a:stCxn id="38" idx="0"/>
          </p:cNvCxnSpPr>
          <p:nvPr/>
        </p:nvCxnSpPr>
        <p:spPr>
          <a:xfrm flipH="1" flipV="1">
            <a:off x="1207933" y="4841075"/>
            <a:ext cx="1289318" cy="43893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Gerade Verbindung mit Pfeil 56"/>
          <p:cNvCxnSpPr>
            <a:stCxn id="35" idx="0"/>
          </p:cNvCxnSpPr>
          <p:nvPr/>
        </p:nvCxnSpPr>
        <p:spPr>
          <a:xfrm flipV="1">
            <a:off x="1057091" y="4858807"/>
            <a:ext cx="1250593" cy="42119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Gerade Verbindung mit Pfeil 59"/>
          <p:cNvCxnSpPr/>
          <p:nvPr/>
        </p:nvCxnSpPr>
        <p:spPr>
          <a:xfrm flipV="1">
            <a:off x="1701750" y="4841074"/>
            <a:ext cx="605934" cy="45885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Gerade Verbindung mit Pfeil 60"/>
          <p:cNvCxnSpPr/>
          <p:nvPr/>
        </p:nvCxnSpPr>
        <p:spPr>
          <a:xfrm flipH="1" flipV="1">
            <a:off x="2307684" y="4860996"/>
            <a:ext cx="111858" cy="41901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Gerade Verbindung mit Pfeil 62"/>
          <p:cNvCxnSpPr>
            <a:stCxn id="40" idx="0"/>
          </p:cNvCxnSpPr>
          <p:nvPr/>
        </p:nvCxnSpPr>
        <p:spPr>
          <a:xfrm flipH="1" flipV="1">
            <a:off x="2307684" y="4860996"/>
            <a:ext cx="882179" cy="41900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Gerade Verbindung mit Pfeil 71"/>
          <p:cNvCxnSpPr>
            <a:stCxn id="36" idx="0"/>
          </p:cNvCxnSpPr>
          <p:nvPr/>
        </p:nvCxnSpPr>
        <p:spPr>
          <a:xfrm flipV="1">
            <a:off x="1732469" y="4857750"/>
            <a:ext cx="1402623" cy="42225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Gerade Verbindung mit Pfeil 72"/>
          <p:cNvCxnSpPr>
            <a:stCxn id="38" idx="0"/>
          </p:cNvCxnSpPr>
          <p:nvPr/>
        </p:nvCxnSpPr>
        <p:spPr>
          <a:xfrm flipV="1">
            <a:off x="2497251" y="4860996"/>
            <a:ext cx="637841" cy="41900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Gerade Verbindung mit Pfeil 73"/>
          <p:cNvCxnSpPr>
            <a:stCxn id="40" idx="0"/>
          </p:cNvCxnSpPr>
          <p:nvPr/>
        </p:nvCxnSpPr>
        <p:spPr>
          <a:xfrm flipH="1" flipV="1">
            <a:off x="3135092" y="4895296"/>
            <a:ext cx="54771" cy="38470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Gerade Verbindung mit Pfeil 74"/>
          <p:cNvCxnSpPr>
            <a:stCxn id="43" idx="0"/>
          </p:cNvCxnSpPr>
          <p:nvPr/>
        </p:nvCxnSpPr>
        <p:spPr>
          <a:xfrm flipH="1" flipV="1">
            <a:off x="3114675" y="4857750"/>
            <a:ext cx="894914" cy="43487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feld 88"/>
              <p:cNvSpPr txBox="1"/>
              <p:nvPr/>
            </p:nvSpPr>
            <p:spPr>
              <a:xfrm>
                <a:off x="830827" y="4161997"/>
                <a:ext cx="779701" cy="5580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de-DE" b="0" i="1" smtClean="0">
                                  <a:latin typeface="Cambria Math"/>
                                </a:rPr>
                                <m:t>0.2</m:t>
                              </m:r>
                            </m:e>
                            <m:e>
                              <m:r>
                                <a:rPr lang="de-DE" b="0" i="1" smtClean="0">
                                  <a:latin typeface="Cambria Math"/>
                                </a:rPr>
                                <m:t>0.1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9" name="Textfeld 8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827" y="4161997"/>
                <a:ext cx="779701" cy="558038"/>
              </a:xfrm>
              <a:prstGeom prst="rect">
                <a:avLst/>
              </a:prstGeom>
              <a:blipFill rotWithShape="1"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feld 89"/>
              <p:cNvSpPr txBox="1"/>
              <p:nvPr/>
            </p:nvSpPr>
            <p:spPr>
              <a:xfrm>
                <a:off x="1611654" y="4161996"/>
                <a:ext cx="779701" cy="5524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de-DE" b="0" i="1" smtClean="0">
                                  <a:latin typeface="Cambria Math"/>
                                </a:rPr>
                                <m:t>0.4</m:t>
                              </m:r>
                            </m:e>
                            <m:e>
                              <m:r>
                                <a:rPr lang="de-DE" b="0" i="1" smtClean="0">
                                  <a:latin typeface="Cambria Math"/>
                                </a:rPr>
                                <m:t>0.3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0" name="Textfeld 8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1654" y="4161996"/>
                <a:ext cx="779701" cy="552459"/>
              </a:xfrm>
              <a:prstGeom prst="rect">
                <a:avLst/>
              </a:prstGeom>
              <a:blipFill rotWithShape="1"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feld 90"/>
              <p:cNvSpPr txBox="1"/>
              <p:nvPr/>
            </p:nvSpPr>
            <p:spPr>
              <a:xfrm>
                <a:off x="2232380" y="4161997"/>
                <a:ext cx="952825" cy="5598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de-DE" b="0" i="1" smtClean="0">
                                  <a:latin typeface="Cambria Math"/>
                                </a:rPr>
                                <m:t>0.6</m:t>
                              </m:r>
                            </m:e>
                            <m:e>
                              <m:r>
                                <a:rPr lang="de-DE" b="0" i="1" smtClean="0">
                                  <a:latin typeface="Cambria Math"/>
                                </a:rPr>
                                <m:t>−0.1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1" name="Textfeld 9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2380" y="4161997"/>
                <a:ext cx="952825" cy="559833"/>
              </a:xfrm>
              <a:prstGeom prst="rect">
                <a:avLst/>
              </a:prstGeom>
              <a:blipFill rotWithShape="1"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feld 91"/>
              <p:cNvSpPr txBox="1"/>
              <p:nvPr/>
            </p:nvSpPr>
            <p:spPr>
              <a:xfrm>
                <a:off x="6347541" y="3114343"/>
                <a:ext cx="779701" cy="5580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de-DE" b="0" i="1" smtClean="0">
                                  <a:latin typeface="Cambria Math"/>
                                </a:rPr>
                                <m:t>0.5</m:t>
                              </m:r>
                            </m:e>
                            <m:e>
                              <m:r>
                                <a:rPr lang="de-DE" b="0" i="1" smtClean="0">
                                  <a:latin typeface="Cambria Math"/>
                                </a:rPr>
                                <m:t>0.8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2" name="Textfeld 9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7541" y="3114343"/>
                <a:ext cx="779701" cy="558038"/>
              </a:xfrm>
              <a:prstGeom prst="rect">
                <a:avLst/>
              </a:prstGeom>
              <a:blipFill rotWithShape="1"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3" name="Geschweifte Klammer rechts 92"/>
          <p:cNvSpPr/>
          <p:nvPr/>
        </p:nvSpPr>
        <p:spPr>
          <a:xfrm rot="16200000">
            <a:off x="1720623" y="3046483"/>
            <a:ext cx="400070" cy="1761914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4" name="Gerade Verbindung mit Pfeil 93"/>
          <p:cNvCxnSpPr>
            <a:stCxn id="28" idx="0"/>
            <a:endCxn id="37" idx="1"/>
          </p:cNvCxnSpPr>
          <p:nvPr/>
        </p:nvCxnSpPr>
        <p:spPr>
          <a:xfrm flipV="1">
            <a:off x="1961013" y="2582709"/>
            <a:ext cx="1333078" cy="63026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Gerade Verbindung mit Pfeil 95"/>
          <p:cNvCxnSpPr>
            <a:stCxn id="92" idx="0"/>
            <a:endCxn id="37" idx="3"/>
          </p:cNvCxnSpPr>
          <p:nvPr/>
        </p:nvCxnSpPr>
        <p:spPr>
          <a:xfrm flipH="1" flipV="1">
            <a:off x="4878267" y="2582709"/>
            <a:ext cx="1859125" cy="53163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feld 102"/>
          <p:cNvSpPr txBox="1"/>
          <p:nvPr/>
        </p:nvSpPr>
        <p:spPr>
          <a:xfrm>
            <a:off x="75682" y="3838831"/>
            <a:ext cx="801381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dirty="0" err="1">
                <a:latin typeface="Calibri" panose="020F0502020204030204" pitchFamily="34" charset="0"/>
              </a:rPr>
              <a:t>four</a:t>
            </a:r>
            <a:r>
              <a:rPr lang="de-DE" dirty="0">
                <a:latin typeface="Calibri" panose="020F0502020204030204" pitchFamily="34" charset="0"/>
              </a:rPr>
              <a:t>-grams</a:t>
            </a:r>
            <a:endParaRPr lang="en-US" dirty="0">
              <a:latin typeface="Calibri" panose="020F0502020204030204" pitchFamily="34" charset="0"/>
            </a:endParaRPr>
          </a:p>
        </p:txBody>
      </p:sp>
      <p:sp>
        <p:nvSpPr>
          <p:cNvPr id="104" name="Textfeld 103"/>
          <p:cNvSpPr txBox="1"/>
          <p:nvPr/>
        </p:nvSpPr>
        <p:spPr>
          <a:xfrm>
            <a:off x="8100392" y="3823604"/>
            <a:ext cx="968562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dirty="0" err="1">
                <a:latin typeface="Calibri" panose="020F0502020204030204" pitchFamily="34" charset="0"/>
              </a:rPr>
              <a:t>trigrams</a:t>
            </a:r>
            <a:endParaRPr lang="en-US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20719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94"/>
          <p:cNvSpPr txBox="1">
            <a:spLocks/>
          </p:cNvSpPr>
          <p:nvPr/>
        </p:nvSpPr>
        <p:spPr bwMode="auto">
          <a:xfrm>
            <a:off x="539552" y="2492896"/>
            <a:ext cx="8028384" cy="4172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spcFirstLastPara="1" vert="horz" wrap="square" lIns="91425" tIns="91425" rIns="91425" bIns="91425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itchFamily="34" charset="0"/>
              <a:buNone/>
              <a:tabLst/>
              <a:defRPr/>
            </a:pPr>
            <a:r>
              <a:rPr lang="en-US" sz="8000" b="1" kern="0" dirty="0">
                <a:solidFill>
                  <a:schemeClr val="accent6"/>
                </a:solidFill>
                <a:latin typeface="Caveat" pitchFamily="2" charset="0"/>
              </a:rPr>
              <a:t>Deep Learning Architectures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itchFamily="34" charset="0"/>
              <a:buNone/>
              <a:tabLst/>
              <a:defRPr/>
            </a:pPr>
            <a:endParaRPr lang="en-US" kern="0" dirty="0">
              <a:latin typeface="+mn-lt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itchFamily="34" charset="0"/>
              <a:buNone/>
              <a:tabLst/>
              <a:defRPr/>
            </a:pPr>
            <a:endParaRPr lang="en-US" kern="0" dirty="0">
              <a:latin typeface="+mn-lt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itchFamily="34" charset="0"/>
              <a:buNone/>
              <a:tabLst/>
              <a:defRPr/>
            </a:pP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225E720D-D711-EA49-9FD6-7ED5D9A10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463371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Rechteck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99592" y="-243408"/>
            <a:ext cx="7685322" cy="70312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Box 2"/>
          <p:cNvSpPr txBox="1">
            <a:spLocks noChangeArrowheads="1"/>
          </p:cNvSpPr>
          <p:nvPr/>
        </p:nvSpPr>
        <p:spPr bwMode="auto">
          <a:xfrm>
            <a:off x="160885" y="6232807"/>
            <a:ext cx="4483123" cy="543446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</p:spPr>
        <p:txBody>
          <a:bodyPr tIns="58067"/>
          <a:lstStyle/>
          <a:p>
            <a:pPr marL="0" lvl="1" fontAlgn="base">
              <a:spcBef>
                <a:spcPts val="400"/>
              </a:spcBef>
              <a:spcAft>
                <a:spcPct val="0"/>
              </a:spcAft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Zhang and Wallace, 2016: </a:t>
            </a:r>
            <a:r>
              <a:rPr lang="en-US" sz="1200" i="1" dirty="0">
                <a:latin typeface="Calibri" panose="020F0502020204030204" pitchFamily="34" charset="0"/>
                <a:cs typeface="Calibri" panose="020F0502020204030204" pitchFamily="34" charset="0"/>
              </a:rPr>
              <a:t>A Sensitivity Analysis of (and Practitioners' Guide to) Convolutional Neural Networks for Sentence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7613840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Stacked convolutional layers</a:t>
            </a:r>
          </a:p>
        </p:txBody>
      </p:sp>
      <p:sp>
        <p:nvSpPr>
          <p:cNvPr id="6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/>
              <a:t>Convolutional layers can be stacked to derive high-level representations from simple representations</a:t>
            </a:r>
          </a:p>
          <a:p>
            <a:r>
              <a:rPr lang="en-US" noProof="0" dirty="0"/>
              <a:t>In images: edge detection </a:t>
            </a:r>
            <a:r>
              <a:rPr lang="en-US" noProof="0" dirty="0">
                <a:sym typeface="Wingdings" panose="05000000000000000000" pitchFamily="2" charset="2"/>
              </a:rPr>
              <a:t></a:t>
            </a:r>
            <a:r>
              <a:rPr lang="en-US" noProof="0" dirty="0"/>
              <a:t> identifying facial features (eyes, nose, lips) </a:t>
            </a:r>
            <a:r>
              <a:rPr lang="en-US" noProof="0" dirty="0">
                <a:sym typeface="Wingdings" panose="05000000000000000000" pitchFamily="2" charset="2"/>
              </a:rPr>
              <a:t> face recognition</a:t>
            </a:r>
            <a:endParaRPr lang="en-US" noProof="0" dirty="0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5400000">
            <a:off x="1562424" y="4045077"/>
            <a:ext cx="3240358" cy="6143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80752" y="3246402"/>
            <a:ext cx="1954926" cy="1312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5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90346" y="3264141"/>
            <a:ext cx="2059967" cy="12951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0" name="Gerade Verbindung mit Pfeil 9"/>
          <p:cNvCxnSpPr/>
          <p:nvPr/>
        </p:nvCxnSpPr>
        <p:spPr>
          <a:xfrm>
            <a:off x="3752577" y="3797270"/>
            <a:ext cx="259337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/>
          <p:cNvCxnSpPr/>
          <p:nvPr/>
        </p:nvCxnSpPr>
        <p:spPr>
          <a:xfrm>
            <a:off x="6648177" y="3644870"/>
            <a:ext cx="259337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/>
          <p:cNvSpPr txBox="1"/>
          <p:nvPr/>
        </p:nvSpPr>
        <p:spPr>
          <a:xfrm>
            <a:off x="2656991" y="5981124"/>
            <a:ext cx="1154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latin typeface="Calibri" panose="020F0502020204030204" pitchFamily="34" charset="0"/>
              </a:rPr>
              <a:t>Layer 1</a:t>
            </a:r>
          </a:p>
        </p:txBody>
      </p:sp>
      <p:sp>
        <p:nvSpPr>
          <p:cNvPr id="13" name="Textfeld 12"/>
          <p:cNvSpPr txBox="1"/>
          <p:nvPr/>
        </p:nvSpPr>
        <p:spPr>
          <a:xfrm>
            <a:off x="5095390" y="5971832"/>
            <a:ext cx="1154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latin typeface="Calibri" panose="020F0502020204030204" pitchFamily="34" charset="0"/>
              </a:rPr>
              <a:t>Layer 2</a:t>
            </a:r>
          </a:p>
        </p:txBody>
      </p:sp>
      <p:sp>
        <p:nvSpPr>
          <p:cNvPr id="14" name="Textfeld 13"/>
          <p:cNvSpPr txBox="1"/>
          <p:nvPr/>
        </p:nvSpPr>
        <p:spPr>
          <a:xfrm>
            <a:off x="7240238" y="5971832"/>
            <a:ext cx="1154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latin typeface="Calibri" panose="020F0502020204030204" pitchFamily="34" charset="0"/>
              </a:rPr>
              <a:t>Layer 3</a:t>
            </a:r>
          </a:p>
        </p:txBody>
      </p:sp>
      <p:pic>
        <p:nvPicPr>
          <p:cNvPr id="15" name="Picture 9" descr="http://wallpaperscraft.com/image/18687/2048x2048.jpg?orig=3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4596" y="3448577"/>
            <a:ext cx="805892" cy="805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feld 15"/>
          <p:cNvSpPr txBox="1"/>
          <p:nvPr/>
        </p:nvSpPr>
        <p:spPr>
          <a:xfrm>
            <a:off x="421926" y="5981124"/>
            <a:ext cx="1367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latin typeface="Calibri" panose="020F0502020204030204" pitchFamily="34" charset="0"/>
              </a:rPr>
              <a:t>Input</a:t>
            </a:r>
          </a:p>
        </p:txBody>
      </p:sp>
      <p:sp>
        <p:nvSpPr>
          <p:cNvPr id="17" name="Rechteck 16"/>
          <p:cNvSpPr/>
          <p:nvPr/>
        </p:nvSpPr>
        <p:spPr>
          <a:xfrm>
            <a:off x="1286285" y="3586754"/>
            <a:ext cx="90050" cy="134315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Rechteck 17"/>
          <p:cNvSpPr/>
          <p:nvPr/>
        </p:nvSpPr>
        <p:spPr>
          <a:xfrm>
            <a:off x="1105925" y="3434354"/>
            <a:ext cx="90050" cy="134315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Rechteck 18"/>
          <p:cNvSpPr/>
          <p:nvPr/>
        </p:nvSpPr>
        <p:spPr>
          <a:xfrm>
            <a:off x="901305" y="3662954"/>
            <a:ext cx="90050" cy="134315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Rechteck 19"/>
          <p:cNvSpPr/>
          <p:nvPr/>
        </p:nvSpPr>
        <p:spPr>
          <a:xfrm>
            <a:off x="663510" y="3358154"/>
            <a:ext cx="90050" cy="134315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Rechteck 20"/>
          <p:cNvSpPr/>
          <p:nvPr/>
        </p:nvSpPr>
        <p:spPr>
          <a:xfrm>
            <a:off x="665834" y="3358154"/>
            <a:ext cx="90050" cy="134315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Rechteck 21"/>
          <p:cNvSpPr/>
          <p:nvPr/>
        </p:nvSpPr>
        <p:spPr>
          <a:xfrm>
            <a:off x="1372297" y="3358154"/>
            <a:ext cx="90050" cy="134315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Rechteck 22"/>
          <p:cNvSpPr/>
          <p:nvPr/>
        </p:nvSpPr>
        <p:spPr>
          <a:xfrm>
            <a:off x="1292922" y="3882029"/>
            <a:ext cx="90050" cy="134315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Rechteck 23"/>
          <p:cNvSpPr/>
          <p:nvPr/>
        </p:nvSpPr>
        <p:spPr>
          <a:xfrm>
            <a:off x="947175" y="4027179"/>
            <a:ext cx="90050" cy="134315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Rechteck 24"/>
          <p:cNvSpPr/>
          <p:nvPr/>
        </p:nvSpPr>
        <p:spPr>
          <a:xfrm>
            <a:off x="748384" y="3842600"/>
            <a:ext cx="90050" cy="134315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6" name="Gerade Verbindung mit Pfeil 25"/>
          <p:cNvCxnSpPr/>
          <p:nvPr/>
        </p:nvCxnSpPr>
        <p:spPr>
          <a:xfrm>
            <a:off x="2094755" y="3416270"/>
            <a:ext cx="621759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/>
          <p:cNvCxnSpPr/>
          <p:nvPr/>
        </p:nvCxnSpPr>
        <p:spPr>
          <a:xfrm>
            <a:off x="2094755" y="3568670"/>
            <a:ext cx="621759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/>
          <p:cNvCxnSpPr/>
          <p:nvPr/>
        </p:nvCxnSpPr>
        <p:spPr>
          <a:xfrm>
            <a:off x="2094755" y="3721070"/>
            <a:ext cx="621759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mit Pfeil 28"/>
          <p:cNvCxnSpPr/>
          <p:nvPr/>
        </p:nvCxnSpPr>
        <p:spPr>
          <a:xfrm>
            <a:off x="2094755" y="3863945"/>
            <a:ext cx="621759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/>
          <p:cNvCxnSpPr/>
          <p:nvPr/>
        </p:nvCxnSpPr>
        <p:spPr>
          <a:xfrm>
            <a:off x="2094755" y="4016345"/>
            <a:ext cx="621759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/>
          <p:cNvCxnSpPr/>
          <p:nvPr/>
        </p:nvCxnSpPr>
        <p:spPr>
          <a:xfrm>
            <a:off x="2094755" y="4161495"/>
            <a:ext cx="621759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mit Pfeil 31"/>
          <p:cNvCxnSpPr/>
          <p:nvPr/>
        </p:nvCxnSpPr>
        <p:spPr>
          <a:xfrm>
            <a:off x="3752577" y="3644870"/>
            <a:ext cx="259337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mit Pfeil 32"/>
          <p:cNvCxnSpPr/>
          <p:nvPr/>
        </p:nvCxnSpPr>
        <p:spPr>
          <a:xfrm>
            <a:off x="3752577" y="3476521"/>
            <a:ext cx="259337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mit Pfeil 33"/>
          <p:cNvCxnSpPr/>
          <p:nvPr/>
        </p:nvCxnSpPr>
        <p:spPr>
          <a:xfrm>
            <a:off x="3752577" y="3993308"/>
            <a:ext cx="259337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mit Pfeil 34"/>
          <p:cNvCxnSpPr/>
          <p:nvPr/>
        </p:nvCxnSpPr>
        <p:spPr>
          <a:xfrm>
            <a:off x="6648177" y="3797270"/>
            <a:ext cx="259337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feld 3"/>
          <p:cNvSpPr txBox="1"/>
          <p:nvPr/>
        </p:nvSpPr>
        <p:spPr>
          <a:xfrm>
            <a:off x="7653927" y="4618650"/>
            <a:ext cx="127341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Source: </a:t>
            </a:r>
            <a:r>
              <a:rPr lang="de-DE" sz="1100" dirty="0"/>
              <a:t>Lee et	 al. (ICML 2009) 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40752002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Stacked convolutional layers</a:t>
            </a:r>
          </a:p>
        </p:txBody>
      </p:sp>
      <p:sp>
        <p:nvSpPr>
          <p:cNvPr id="6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/>
              <a:t>Convolutional layers can be stacked to derive high-level representations from simple representations</a:t>
            </a:r>
          </a:p>
          <a:p>
            <a:r>
              <a:rPr lang="en-US" noProof="0" dirty="0"/>
              <a:t>In images: edge detection </a:t>
            </a:r>
            <a:r>
              <a:rPr lang="en-US" noProof="0" dirty="0">
                <a:sym typeface="Wingdings" panose="05000000000000000000" pitchFamily="2" charset="2"/>
              </a:rPr>
              <a:t></a:t>
            </a:r>
            <a:r>
              <a:rPr lang="en-US" noProof="0" dirty="0"/>
              <a:t> identifying facial features (eyes, nose, lips) </a:t>
            </a:r>
            <a:r>
              <a:rPr lang="en-US" noProof="0" dirty="0">
                <a:sym typeface="Wingdings" panose="05000000000000000000" pitchFamily="2" charset="2"/>
              </a:rPr>
              <a:t> face recognition</a:t>
            </a:r>
          </a:p>
          <a:p>
            <a:r>
              <a:rPr lang="en-US" noProof="0" dirty="0">
                <a:sym typeface="Wingdings" panose="05000000000000000000" pitchFamily="2" charset="2"/>
              </a:rPr>
              <a:t>In NLP?</a:t>
            </a:r>
          </a:p>
          <a:p>
            <a:r>
              <a:rPr lang="en-US" noProof="0" dirty="0">
                <a:sym typeface="Wingdings" panose="05000000000000000000" pitchFamily="2" charset="2"/>
              </a:rPr>
              <a:t>Polarity of words  Identifying polarity of phrase (negated positive phrase)  sentiment classification</a:t>
            </a:r>
          </a:p>
          <a:p>
            <a:endParaRPr lang="en-US" noProof="0" dirty="0">
              <a:sym typeface="Wingdings" panose="05000000000000000000" pitchFamily="2" charset="2"/>
            </a:endParaRPr>
          </a:p>
          <a:p>
            <a:r>
              <a:rPr lang="en-US" noProof="0" dirty="0">
                <a:sym typeface="Wingdings" panose="05000000000000000000" pitchFamily="2" charset="2"/>
              </a:rPr>
              <a:t>This is only a very rough approximation, usually features in neural networks are hard to interpret (if at all)</a:t>
            </a:r>
          </a:p>
        </p:txBody>
      </p:sp>
    </p:spTree>
    <p:extLst>
      <p:ext uri="{BB962C8B-B14F-4D97-AF65-F5344CB8AC3E}">
        <p14:creationId xmlns:p14="http://schemas.microsoft.com/office/powerpoint/2010/main" val="3137050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Properties of pooling</a:t>
            </a:r>
          </a:p>
        </p:txBody>
      </p:sp>
      <p:sp>
        <p:nvSpPr>
          <p:cNvPr id="6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/>
              <a:t>Idea: Extracting relevant features independent of their position in the input.</a:t>
            </a:r>
          </a:p>
          <a:p>
            <a:pPr marL="0" indent="0">
              <a:buNone/>
            </a:pPr>
            <a:endParaRPr lang="en-US" noProof="0" dirty="0"/>
          </a:p>
          <a:p>
            <a:r>
              <a:rPr lang="en-US" noProof="0" dirty="0"/>
              <a:t>Problems:</a:t>
            </a:r>
          </a:p>
          <a:p>
            <a:pPr lvl="1"/>
            <a:r>
              <a:rPr lang="en-US" sz="2200" noProof="0" dirty="0"/>
              <a:t>Output remains the same if a feature occurs once or multiple times: </a:t>
            </a:r>
            <a:br>
              <a:rPr lang="en-US" sz="2200" noProof="0" dirty="0"/>
            </a:br>
            <a:r>
              <a:rPr lang="en-US" sz="2200" i="1" noProof="0" dirty="0">
                <a:solidFill>
                  <a:schemeClr val="accent6"/>
                </a:solidFill>
              </a:rPr>
              <a:t>The music was great, but the cast was horrible, the plot was horrible and the costumes were horrible.</a:t>
            </a:r>
          </a:p>
          <a:p>
            <a:endParaRPr lang="en-US" noProof="0" dirty="0"/>
          </a:p>
          <a:p>
            <a:r>
              <a:rPr lang="en-US" noProof="0" dirty="0"/>
              <a:t>Order of features is not considered:</a:t>
            </a:r>
            <a:br>
              <a:rPr lang="en-US" noProof="0" dirty="0"/>
            </a:br>
            <a:r>
              <a:rPr lang="en-US" sz="2200" i="1" noProof="0" dirty="0">
                <a:solidFill>
                  <a:schemeClr val="accent6"/>
                </a:solidFill>
              </a:rPr>
              <a:t>I don‘t love it, I hate it. </a:t>
            </a:r>
            <a:r>
              <a:rPr lang="en-US" sz="2200" noProof="0" dirty="0"/>
              <a:t>	vs 	</a:t>
            </a:r>
            <a:r>
              <a:rPr lang="en-US" sz="2200" i="1" noProof="0" dirty="0">
                <a:solidFill>
                  <a:schemeClr val="accent6"/>
                </a:solidFill>
              </a:rPr>
              <a:t>I don‘t hate it, I love it. </a:t>
            </a:r>
          </a:p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064027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Properties of pooling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Inhaltsplatzhalter 3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noProof="0" dirty="0"/>
                  <a:t>Max-pooling: select the maximum value of the convolutional outputs</a:t>
                </a:r>
              </a:p>
              <a:p>
                <a:r>
                  <a:rPr lang="en-US" dirty="0"/>
                  <a:t>other pooling operations: min pooling, average pooling,</a:t>
                </a:r>
                <a:r>
                  <a:rPr lang="is-IS" dirty="0"/>
                  <a:t>…</a:t>
                </a:r>
                <a:endParaRPr lang="en-US" dirty="0"/>
              </a:p>
              <a:p>
                <a:endParaRPr lang="en-US" noProof="0" dirty="0"/>
              </a:p>
              <a:p>
                <a:r>
                  <a:rPr lang="en-US" dirty="0"/>
                  <a:t>K-max pooling: selects the subsequence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1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>
                            <a:solidFill>
                              <a:schemeClr val="accent6"/>
                            </a:solidFill>
                            <a:latin typeface="Cambria Math"/>
                          </a:rPr>
                          <m:t>𝐬</m:t>
                        </m:r>
                      </m:e>
                      <m:sub>
                        <m:r>
                          <a:rPr lang="en-US" b="1">
                            <a:solidFill>
                              <a:schemeClr val="accent6"/>
                            </a:solidFill>
                            <a:latin typeface="Cambria Math"/>
                          </a:rPr>
                          <m:t>𝐦𝐚𝐱</m:t>
                        </m:r>
                      </m:sub>
                      <m:sup>
                        <m:r>
                          <a:rPr lang="en-US" b="1">
                            <a:solidFill>
                              <a:schemeClr val="accent6"/>
                            </a:solidFill>
                            <a:latin typeface="Cambria Math"/>
                          </a:rPr>
                          <m:t>𝐤</m:t>
                        </m:r>
                      </m:sup>
                    </m:sSubSup>
                    <m:r>
                      <a:rPr lang="en-US" b="1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of the </a:t>
                </a:r>
                <a:r>
                  <a:rPr lang="en-US" b="1" dirty="0">
                    <a:solidFill>
                      <a:schemeClr val="accent6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k</a:t>
                </a:r>
                <a:r>
                  <a:rPr lang="en-US" dirty="0"/>
                  <a:t> highest convolutional outputs</a:t>
                </a:r>
                <a:endParaRPr lang="en-US" noProof="0" dirty="0"/>
              </a:p>
              <a:p>
                <a:r>
                  <a:rPr lang="en-US" b="1" noProof="0" dirty="0">
                    <a:solidFill>
                      <a:schemeClr val="accent6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k</a:t>
                </a:r>
                <a:r>
                  <a:rPr lang="en-US" noProof="0" dirty="0"/>
                  <a:t> = 2: </a:t>
                </a:r>
              </a:p>
              <a:p>
                <a:endParaRPr lang="en-US" noProof="0" dirty="0"/>
              </a:p>
            </p:txBody>
          </p:sp>
        </mc:Choice>
        <mc:Fallback xmlns="">
          <p:sp>
            <p:nvSpPr>
              <p:cNvPr id="6" name="Inhaltsplatzhalt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776" t="-2318" b="-367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feld 3">
                <a:extLst>
                  <a:ext uri="{FF2B5EF4-FFF2-40B4-BE49-F238E27FC236}">
                    <a16:creationId xmlns:a16="http://schemas.microsoft.com/office/drawing/2014/main" id="{751420FE-91A1-FC4E-8CA5-09E2179B85FD}"/>
                  </a:ext>
                </a:extLst>
              </p:cNvPr>
              <p:cNvSpPr txBox="1"/>
              <p:nvPr/>
            </p:nvSpPr>
            <p:spPr>
              <a:xfrm>
                <a:off x="2654487" y="5899017"/>
                <a:ext cx="603370" cy="5523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b="0" i="1" smtClean="0">
                                    <a:latin typeface="Cambria Math"/>
                                  </a:rPr>
                                  <m:t>7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b="0" i="1" smtClean="0">
                                    <a:latin typeface="Cambria Math"/>
                                  </a:rPr>
                                  <m:t>3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feld 3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751420FE-91A1-FC4E-8CA5-09E2179B85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4487" y="5899017"/>
                <a:ext cx="603370" cy="55239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8EC8451B-E8E7-C34B-9CA5-6B3E04F3E387}"/>
                  </a:ext>
                </a:extLst>
              </p:cNvPr>
              <p:cNvSpPr txBox="1"/>
              <p:nvPr/>
            </p:nvSpPr>
            <p:spPr>
              <a:xfrm>
                <a:off x="3329865" y="5899017"/>
                <a:ext cx="603370" cy="5543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b="0" i="1" smtClean="0">
                                    <a:latin typeface="Cambria Math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b="0" i="1" smtClean="0">
                                    <a:latin typeface="Cambria Math"/>
                                  </a:rPr>
                                  <m:t>5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8EC8451B-E8E7-C34B-9CA5-6B3E04F3E3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9865" y="5899017"/>
                <a:ext cx="603370" cy="554319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9B413766-8BA4-1E45-9987-E4C9BDADD3CB}"/>
                  </a:ext>
                </a:extLst>
              </p:cNvPr>
              <p:cNvSpPr txBox="1"/>
              <p:nvPr/>
            </p:nvSpPr>
            <p:spPr>
              <a:xfrm>
                <a:off x="4094647" y="5899017"/>
                <a:ext cx="603370" cy="5542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b="0" i="1" smtClean="0">
                                    <a:latin typeface="Cambria Math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b="0" i="1" smtClean="0">
                                    <a:latin typeface="Cambria Math"/>
                                  </a:rPr>
                                  <m:t>9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9B413766-8BA4-1E45-9987-E4C9BDADD3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4647" y="5899017"/>
                <a:ext cx="603370" cy="554254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E648E85F-E411-9D49-ADCB-0315A80D13F2}"/>
                  </a:ext>
                </a:extLst>
              </p:cNvPr>
              <p:cNvSpPr txBox="1"/>
              <p:nvPr/>
            </p:nvSpPr>
            <p:spPr>
              <a:xfrm>
                <a:off x="5130065" y="5899017"/>
                <a:ext cx="603370" cy="5542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b="0" i="1" smtClean="0">
                                    <a:latin typeface="Cambria Math"/>
                                  </a:rPr>
                                  <m:t>3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b="0" i="1" smtClean="0">
                                    <a:latin typeface="Cambria Math"/>
                                  </a:rPr>
                                  <m:t>3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E648E85F-E411-9D49-ADCB-0315A80D13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0065" y="5899017"/>
                <a:ext cx="603370" cy="554254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A6B51DF0-F1F0-DB4E-AC14-72AC371FA732}"/>
              </a:ext>
            </a:extLst>
          </p:cNvPr>
          <p:cNvCxnSpPr>
            <a:stCxn id="4" idx="0"/>
          </p:cNvCxnSpPr>
          <p:nvPr/>
        </p:nvCxnSpPr>
        <p:spPr>
          <a:xfrm flipV="1">
            <a:off x="2956172" y="5476261"/>
            <a:ext cx="17377" cy="42275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F2A23C22-D087-9C43-AD75-B2ED25E5D15F}"/>
              </a:ext>
            </a:extLst>
          </p:cNvPr>
          <p:cNvCxnSpPr>
            <a:stCxn id="5" idx="0"/>
          </p:cNvCxnSpPr>
          <p:nvPr/>
        </p:nvCxnSpPr>
        <p:spPr>
          <a:xfrm flipH="1" flipV="1">
            <a:off x="2973549" y="5476261"/>
            <a:ext cx="658001" cy="42275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F07506AE-3B2E-E64D-A5CC-4B6B56F2F654}"/>
              </a:ext>
            </a:extLst>
          </p:cNvPr>
          <p:cNvCxnSpPr/>
          <p:nvPr/>
        </p:nvCxnSpPr>
        <p:spPr>
          <a:xfrm flipV="1">
            <a:off x="2407414" y="5476261"/>
            <a:ext cx="566135" cy="49476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B0C1B6B3-3AA7-834A-BD19-7E379EBBBE4F}"/>
                  </a:ext>
                </a:extLst>
              </p:cNvPr>
              <p:cNvSpPr txBox="1"/>
              <p:nvPr/>
            </p:nvSpPr>
            <p:spPr>
              <a:xfrm>
                <a:off x="5922153" y="5899017"/>
                <a:ext cx="603370" cy="5524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b="0" i="1" smtClean="0">
                                    <a:latin typeface="Cambria Math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b="0" i="1" smtClean="0">
                                    <a:latin typeface="Cambria Math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B0C1B6B3-3AA7-834A-BD19-7E379EBBBE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2153" y="5899017"/>
                <a:ext cx="603370" cy="552459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9165A4C3-BB58-C240-8DC7-409A02CA6EF6}"/>
                  </a:ext>
                </a:extLst>
              </p:cNvPr>
              <p:cNvSpPr txBox="1"/>
              <p:nvPr/>
            </p:nvSpPr>
            <p:spPr>
              <a:xfrm>
                <a:off x="2051117" y="5899017"/>
                <a:ext cx="603370" cy="5524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b="0" i="1" smtClean="0">
                                    <a:latin typeface="Cambria Math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b="0" i="1" smtClean="0">
                                    <a:latin typeface="Cambria Math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9165A4C3-BB58-C240-8DC7-409A02CA6E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1117" y="5899017"/>
                <a:ext cx="603370" cy="552459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D867D594-2064-2C49-A673-D42FB5291ADB}"/>
                  </a:ext>
                </a:extLst>
              </p:cNvPr>
              <p:cNvSpPr txBox="1"/>
              <p:nvPr/>
            </p:nvSpPr>
            <p:spPr>
              <a:xfrm>
                <a:off x="2609785" y="5104159"/>
                <a:ext cx="7449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/>
                            </a:rPr>
                            <m:t>0.</m:t>
                          </m:r>
                          <m:r>
                            <a:rPr lang="de-DE" i="1" smtClean="0">
                              <a:latin typeface="Cambria Math"/>
                            </a:rPr>
                            <m:t>5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D867D594-2064-2C49-A673-D42FB5291A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9785" y="5104159"/>
                <a:ext cx="744948" cy="369332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F981AC70-8401-9E44-9D7B-0327CE52ED21}"/>
              </a:ext>
            </a:extLst>
          </p:cNvPr>
          <p:cNvCxnSpPr/>
          <p:nvPr/>
        </p:nvCxnSpPr>
        <p:spPr>
          <a:xfrm flipV="1">
            <a:off x="3614173" y="5439772"/>
            <a:ext cx="17377" cy="42275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4B571F8A-AD7C-1A4E-892B-9C290AC8A6AB}"/>
              </a:ext>
            </a:extLst>
          </p:cNvPr>
          <p:cNvCxnSpPr/>
          <p:nvPr/>
        </p:nvCxnSpPr>
        <p:spPr>
          <a:xfrm flipH="1" flipV="1">
            <a:off x="3631550" y="5439772"/>
            <a:ext cx="658001" cy="42275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59F00313-CC12-E543-9E7D-068372CAC578}"/>
              </a:ext>
            </a:extLst>
          </p:cNvPr>
          <p:cNvCxnSpPr/>
          <p:nvPr/>
        </p:nvCxnSpPr>
        <p:spPr>
          <a:xfrm flipV="1">
            <a:off x="3065415" y="5439772"/>
            <a:ext cx="566135" cy="49476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70D88314-EEDA-4F42-9291-4641A1B66162}"/>
              </a:ext>
            </a:extLst>
          </p:cNvPr>
          <p:cNvCxnSpPr>
            <a:stCxn id="7" idx="0"/>
            <a:endCxn id="25" idx="2"/>
          </p:cNvCxnSpPr>
          <p:nvPr/>
        </p:nvCxnSpPr>
        <p:spPr>
          <a:xfrm flipV="1">
            <a:off x="4396332" y="5473491"/>
            <a:ext cx="26087" cy="42552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4449C195-4BF0-D041-837B-AAA039B5374D}"/>
              </a:ext>
            </a:extLst>
          </p:cNvPr>
          <p:cNvCxnSpPr>
            <a:stCxn id="8" idx="0"/>
            <a:endCxn id="25" idx="2"/>
          </p:cNvCxnSpPr>
          <p:nvPr/>
        </p:nvCxnSpPr>
        <p:spPr>
          <a:xfrm flipH="1" flipV="1">
            <a:off x="4422419" y="5473491"/>
            <a:ext cx="1009331" cy="42552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9E1EFA80-3B64-A049-911B-6426577191E9}"/>
              </a:ext>
            </a:extLst>
          </p:cNvPr>
          <p:cNvCxnSpPr>
            <a:stCxn id="5" idx="0"/>
            <a:endCxn id="25" idx="2"/>
          </p:cNvCxnSpPr>
          <p:nvPr/>
        </p:nvCxnSpPr>
        <p:spPr>
          <a:xfrm flipV="1">
            <a:off x="3631550" y="5473491"/>
            <a:ext cx="790869" cy="42552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E04E662D-7319-4D4F-8FD3-AB80F42DCD70}"/>
              </a:ext>
            </a:extLst>
          </p:cNvPr>
          <p:cNvCxnSpPr/>
          <p:nvPr/>
        </p:nvCxnSpPr>
        <p:spPr>
          <a:xfrm flipV="1">
            <a:off x="5390791" y="5476261"/>
            <a:ext cx="17377" cy="42275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B281B743-B5FB-1344-B84A-681BAB5C1CB5}"/>
              </a:ext>
            </a:extLst>
          </p:cNvPr>
          <p:cNvCxnSpPr/>
          <p:nvPr/>
        </p:nvCxnSpPr>
        <p:spPr>
          <a:xfrm flipH="1" flipV="1">
            <a:off x="5408168" y="5476261"/>
            <a:ext cx="658001" cy="42275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10ADFD7A-57AB-854C-B359-F19420337C4B}"/>
              </a:ext>
            </a:extLst>
          </p:cNvPr>
          <p:cNvCxnSpPr>
            <a:stCxn id="7" idx="0"/>
          </p:cNvCxnSpPr>
          <p:nvPr/>
        </p:nvCxnSpPr>
        <p:spPr>
          <a:xfrm flipV="1">
            <a:off x="4396332" y="5476261"/>
            <a:ext cx="1011836" cy="42275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feld 23">
                <a:extLst>
                  <a:ext uri="{FF2B5EF4-FFF2-40B4-BE49-F238E27FC236}">
                    <a16:creationId xmlns:a16="http://schemas.microsoft.com/office/drawing/2014/main" id="{531698B3-2B27-A74C-A58B-E0C075A6D034}"/>
                  </a:ext>
                </a:extLst>
              </p:cNvPr>
              <p:cNvSpPr txBox="1"/>
              <p:nvPr/>
            </p:nvSpPr>
            <p:spPr>
              <a:xfrm>
                <a:off x="3257857" y="5104159"/>
                <a:ext cx="7449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/>
                            </a:rPr>
                            <m:t>0.2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feld 23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531698B3-2B27-A74C-A58B-E0C075A6D0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7857" y="5104159"/>
                <a:ext cx="744948" cy="369332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FC9210ED-A92C-2B41-8A09-AB7E9FA04ED9}"/>
                  </a:ext>
                </a:extLst>
              </p:cNvPr>
              <p:cNvSpPr txBox="1"/>
              <p:nvPr/>
            </p:nvSpPr>
            <p:spPr>
              <a:xfrm>
                <a:off x="4049945" y="5104159"/>
                <a:ext cx="7449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/>
                            </a:rPr>
                            <m:t>0.6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FC9210ED-A92C-2B41-8A09-AB7E9FA04E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9945" y="5104159"/>
                <a:ext cx="744948" cy="369332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feld 25">
                <a:extLst>
                  <a:ext uri="{FF2B5EF4-FFF2-40B4-BE49-F238E27FC236}">
                    <a16:creationId xmlns:a16="http://schemas.microsoft.com/office/drawing/2014/main" id="{F9994CB5-3154-1B40-91E0-22EB4A6C88A2}"/>
                  </a:ext>
                </a:extLst>
              </p:cNvPr>
              <p:cNvSpPr txBox="1"/>
              <p:nvPr/>
            </p:nvSpPr>
            <p:spPr>
              <a:xfrm>
                <a:off x="5058057" y="5104159"/>
                <a:ext cx="7449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/>
                            </a:rPr>
                            <m:t>0.9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feld 25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F9994CB5-3154-1B40-91E0-22EB4A6C88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8057" y="5104159"/>
                <a:ext cx="744948" cy="369332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feld 26">
                <a:extLst>
                  <a:ext uri="{FF2B5EF4-FFF2-40B4-BE49-F238E27FC236}">
                    <a16:creationId xmlns:a16="http://schemas.microsoft.com/office/drawing/2014/main" id="{78960A2F-E3A6-D24D-A3D5-887E226DEFC8}"/>
                  </a:ext>
                </a:extLst>
              </p:cNvPr>
              <p:cNvSpPr txBox="1"/>
              <p:nvPr/>
            </p:nvSpPr>
            <p:spPr>
              <a:xfrm>
                <a:off x="3662261" y="3934685"/>
                <a:ext cx="11360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/>
                            </a:rPr>
                            <m:t>0.6, 0.9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feld 26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78960A2F-E3A6-D24D-A3D5-887E226DEF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2261" y="3934685"/>
                <a:ext cx="1136080" cy="369332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Geschweifte Klammer rechts 27">
            <a:extLst>
              <a:ext uri="{FF2B5EF4-FFF2-40B4-BE49-F238E27FC236}">
                <a16:creationId xmlns:a16="http://schemas.microsoft.com/office/drawing/2014/main" id="{B96C52CA-B1B5-F043-B5D3-C0C78CD6C48C}"/>
              </a:ext>
            </a:extLst>
          </p:cNvPr>
          <p:cNvSpPr/>
          <p:nvPr/>
        </p:nvSpPr>
        <p:spPr>
          <a:xfrm rot="16200000">
            <a:off x="3811890" y="3182611"/>
            <a:ext cx="800140" cy="3042952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74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7373526-DA1A-414C-A27B-B0C7F43E0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Summary: Convolutional neural networks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9B49DE0-EA2A-824B-BE30-0FEE03ACBC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Convolutional networks can deal with variable sized input</a:t>
            </a:r>
          </a:p>
          <a:p>
            <a:pPr lvl="1"/>
            <a:r>
              <a:rPr lang="en-US" dirty="0"/>
              <a:t>Sparse connectivity</a:t>
            </a:r>
          </a:p>
          <a:p>
            <a:pPr lvl="1"/>
            <a:r>
              <a:rPr lang="en-US" dirty="0"/>
              <a:t>Parameter sharing</a:t>
            </a:r>
          </a:p>
          <a:p>
            <a:pPr lvl="1"/>
            <a:endParaRPr lang="en-US" dirty="0"/>
          </a:p>
          <a:p>
            <a:r>
              <a:rPr lang="en-US" dirty="0"/>
              <a:t>Pooling makes it possible to focus on most relevant features</a:t>
            </a:r>
          </a:p>
          <a:p>
            <a:pPr lvl="1"/>
            <a:r>
              <a:rPr lang="en-US" dirty="0"/>
              <a:t>Max-over-time pooling, k-max pooling</a:t>
            </a:r>
          </a:p>
          <a:p>
            <a:pPr lvl="1"/>
            <a:endParaRPr lang="en-US" dirty="0"/>
          </a:p>
          <a:p>
            <a:r>
              <a:rPr lang="en-US" dirty="0"/>
              <a:t>Convolutional networks are more robust because they are insensitive to slide changes in the input (e.g. shifts, order mutation)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87150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94"/>
          <p:cNvSpPr txBox="1">
            <a:spLocks/>
          </p:cNvSpPr>
          <p:nvPr/>
        </p:nvSpPr>
        <p:spPr bwMode="auto">
          <a:xfrm>
            <a:off x="539552" y="2132856"/>
            <a:ext cx="8028384" cy="4172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spcFirstLastPara="1" vert="horz" wrap="square" lIns="91425" tIns="91425" rIns="91425" bIns="91425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itchFamily="34" charset="0"/>
              <a:buNone/>
              <a:tabLst/>
              <a:defRPr/>
            </a:pPr>
            <a:r>
              <a:rPr lang="en-US" sz="8000" b="1" kern="0" dirty="0">
                <a:solidFill>
                  <a:schemeClr val="accent6"/>
                </a:solidFill>
                <a:latin typeface="Caveat" pitchFamily="2" charset="0"/>
              </a:rPr>
              <a:t>Recurrent 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itchFamily="34" charset="0"/>
              <a:buNone/>
              <a:tabLst/>
              <a:defRPr/>
            </a:pPr>
            <a:r>
              <a:rPr lang="en-US" sz="8000" b="1" kern="0" dirty="0">
                <a:solidFill>
                  <a:schemeClr val="accent6"/>
                </a:solidFill>
                <a:latin typeface="Caveat" pitchFamily="2" charset="0"/>
              </a:rPr>
              <a:t>Neural Networks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itchFamily="34" charset="0"/>
              <a:buNone/>
              <a:tabLst/>
              <a:defRPr/>
            </a:pPr>
            <a:r>
              <a:rPr lang="en-US" sz="4400" b="1" kern="0" dirty="0">
                <a:solidFill>
                  <a:schemeClr val="accent6"/>
                </a:solidFill>
                <a:latin typeface="Caveat" pitchFamily="2" charset="0"/>
              </a:rPr>
              <a:t>- from feedforward to recurrent NN - 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itchFamily="34" charset="0"/>
              <a:buNone/>
              <a:tabLst/>
              <a:defRPr/>
            </a:pPr>
            <a:endParaRPr lang="en-US" kern="0" dirty="0">
              <a:latin typeface="+mn-lt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itchFamily="34" charset="0"/>
              <a:buNone/>
              <a:tabLst/>
              <a:defRPr/>
            </a:pPr>
            <a:endParaRPr lang="en-US" kern="0" dirty="0">
              <a:latin typeface="+mn-lt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itchFamily="34" charset="0"/>
              <a:buNone/>
              <a:tabLst/>
              <a:defRPr/>
            </a:pP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225E720D-D711-EA49-9FD6-7ED5D9A10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6557649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18DACE2-7D4B-EB43-862A-C6CFD6FE1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Representation</a:t>
            </a:r>
            <a:r>
              <a:rPr lang="de-DE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de-DE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of</a:t>
            </a:r>
            <a:r>
              <a:rPr lang="de-DE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Language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072D5F-AC2C-BA43-8F9B-327E67BB64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825" y="1592263"/>
            <a:ext cx="8640763" cy="4789487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Neural networks need vectorized/numerical input</a:t>
            </a:r>
          </a:p>
          <a:p>
            <a:pPr lvl="1"/>
            <a:r>
              <a:rPr lang="de-DE" dirty="0">
                <a:solidFill>
                  <a:srgbClr val="004993"/>
                </a:solidFill>
                <a:latin typeface="Courier" pitchFamily="2" charset="0"/>
              </a:rPr>
              <a:t> This </a:t>
            </a:r>
            <a:r>
              <a:rPr lang="de-DE" dirty="0" err="1">
                <a:solidFill>
                  <a:srgbClr val="004993"/>
                </a:solidFill>
                <a:latin typeface="Courier" pitchFamily="2" charset="0"/>
              </a:rPr>
              <a:t>is</a:t>
            </a:r>
            <a:r>
              <a:rPr lang="de-DE" dirty="0">
                <a:solidFill>
                  <a:srgbClr val="004993"/>
                </a:solidFill>
                <a:latin typeface="Courier" pitchFamily="2" charset="0"/>
              </a:rPr>
              <a:t> an </a:t>
            </a:r>
            <a:r>
              <a:rPr lang="de-DE" dirty="0" err="1">
                <a:solidFill>
                  <a:srgbClr val="004993"/>
                </a:solidFill>
                <a:latin typeface="Courier" pitchFamily="2" charset="0"/>
              </a:rPr>
              <a:t>example</a:t>
            </a:r>
            <a:r>
              <a:rPr lang="de-DE" dirty="0">
                <a:solidFill>
                  <a:srgbClr val="004993"/>
                </a:solidFill>
                <a:latin typeface="Courier" pitchFamily="2" charset="0"/>
              </a:rPr>
              <a:t> </a:t>
            </a:r>
            <a:r>
              <a:rPr lang="de-DE" dirty="0" err="1">
                <a:solidFill>
                  <a:srgbClr val="004993"/>
                </a:solidFill>
                <a:latin typeface="Courier" pitchFamily="2" charset="0"/>
              </a:rPr>
              <a:t>sentence</a:t>
            </a:r>
            <a:r>
              <a:rPr lang="de-DE" dirty="0">
                <a:solidFill>
                  <a:srgbClr val="004993"/>
                </a:solidFill>
                <a:latin typeface="Courier" pitchFamily="2" charset="0"/>
              </a:rPr>
              <a:t> .</a:t>
            </a:r>
          </a:p>
          <a:p>
            <a:pPr lvl="1"/>
            <a:r>
              <a:rPr lang="de-DE" dirty="0">
                <a:solidFill>
                  <a:srgbClr val="004993"/>
                </a:solidFill>
                <a:latin typeface="Courier" pitchFamily="2" charset="0"/>
              </a:rPr>
              <a:t>[ 35,  5,   3,  134,  96,  10 ]</a:t>
            </a:r>
          </a:p>
          <a:p>
            <a:pPr lvl="1"/>
            <a:endParaRPr lang="en-US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endParaRPr lang="en-US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marL="0" indent="0">
              <a:buNone/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Fixed number of input neurons </a:t>
            </a: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sym typeface="Wingdings" pitchFamily="2" charset="2"/>
              </a:rPr>
              <a:t> fixed size</a:t>
            </a:r>
          </a:p>
          <a:p>
            <a:pPr lvl="1"/>
            <a:r>
              <a:rPr lang="de-DE" dirty="0">
                <a:solidFill>
                  <a:srgbClr val="004993"/>
                </a:solidFill>
                <a:latin typeface="Courier" pitchFamily="2" charset="0"/>
              </a:rPr>
              <a:t>[ </a:t>
            </a:r>
            <a:r>
              <a:rPr lang="de-DE" dirty="0">
                <a:solidFill>
                  <a:srgbClr val="C00000"/>
                </a:solidFill>
                <a:latin typeface="Courier" pitchFamily="2" charset="0"/>
              </a:rPr>
              <a:t> 0   0   0  0  </a:t>
            </a:r>
            <a:r>
              <a:rPr lang="de-DE" dirty="0">
                <a:solidFill>
                  <a:srgbClr val="004993"/>
                </a:solidFill>
                <a:latin typeface="Courier" pitchFamily="2" charset="0"/>
              </a:rPr>
              <a:t>15  16   2 19 178  32]</a:t>
            </a:r>
          </a:p>
          <a:p>
            <a:pPr lvl="1"/>
            <a:r>
              <a:rPr lang="de-DE" dirty="0">
                <a:solidFill>
                  <a:srgbClr val="004993"/>
                </a:solidFill>
                <a:latin typeface="Courier" pitchFamily="2" charset="0"/>
              </a:rPr>
              <a:t>[ 52 154 462 33  89  78 285 16 145  95] </a:t>
            </a:r>
            <a:r>
              <a:rPr lang="de-DE" dirty="0">
                <a:solidFill>
                  <a:srgbClr val="C00000"/>
                </a:solidFill>
                <a:latin typeface="Courier" pitchFamily="2" charset="0"/>
              </a:rPr>
              <a:t>108   7  4  2 </a:t>
            </a:r>
          </a:p>
          <a:p>
            <a:pPr lvl="1"/>
            <a:r>
              <a:rPr lang="de-DE" dirty="0">
                <a:solidFill>
                  <a:srgbClr val="004993"/>
                </a:solidFill>
                <a:latin typeface="Courier" pitchFamily="2" charset="0"/>
              </a:rPr>
              <a:t>[  </a:t>
            </a:r>
            <a:r>
              <a:rPr lang="de-DE" dirty="0">
                <a:solidFill>
                  <a:srgbClr val="C00000"/>
                </a:solidFill>
                <a:latin typeface="Courier" pitchFamily="2" charset="0"/>
              </a:rPr>
              <a:t>0   0 </a:t>
            </a:r>
            <a:r>
              <a:rPr lang="de-DE" dirty="0">
                <a:solidFill>
                  <a:srgbClr val="004993"/>
                </a:solidFill>
                <a:latin typeface="Courier" pitchFamily="2" charset="0"/>
              </a:rPr>
              <a:t>624 35 534   6 227  7 129 113]</a:t>
            </a:r>
          </a:p>
          <a:p>
            <a:pPr lvl="1"/>
            <a:r>
              <a:rPr lang="de-DE" dirty="0">
                <a:solidFill>
                  <a:srgbClr val="004993"/>
                </a:solidFill>
                <a:latin typeface="Courier" pitchFamily="2" charset="0"/>
              </a:rPr>
              <a:t>[ 26  49   2 15 566  30 579 21  64   2]</a:t>
            </a:r>
          </a:p>
          <a:p>
            <a:pPr lvl="1"/>
            <a:r>
              <a:rPr lang="de-DE" dirty="0">
                <a:solidFill>
                  <a:srgbClr val="004993"/>
                </a:solidFill>
                <a:latin typeface="Courier" pitchFamily="2" charset="0"/>
              </a:rPr>
              <a:t>[ 19  14   5  2   6 226 251  7  61 113]   </a:t>
            </a:r>
            <a:r>
              <a:rPr lang="de-DE" dirty="0">
                <a:solidFill>
                  <a:srgbClr val="C00000"/>
                </a:solidFill>
                <a:latin typeface="Courier" pitchFamily="2" charset="0"/>
              </a:rPr>
              <a:t>4 226 65 12 10 10</a:t>
            </a:r>
            <a:endParaRPr lang="en-US" dirty="0">
              <a:solidFill>
                <a:srgbClr val="C00000"/>
              </a:solidFill>
              <a:latin typeface="Courier" pitchFamily="2" charset="0"/>
              <a:ea typeface="Helvetica Neue Light" panose="020004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6455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18DACE2-7D4B-EB43-862A-C6CFD6FE1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Word </a:t>
            </a:r>
            <a:r>
              <a:rPr lang="de-DE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order</a:t>
            </a:r>
            <a:r>
              <a:rPr lang="de-DE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de-DE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matters</a:t>
            </a:r>
            <a:r>
              <a:rPr lang="de-DE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...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6DA24FE1-2F13-CB42-AF4A-6218B9A412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9439" y="1745734"/>
            <a:ext cx="4245122" cy="3213100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A4650894-228E-8549-8120-43E1671D17B8}"/>
              </a:ext>
            </a:extLst>
          </p:cNvPr>
          <p:cNvSpPr/>
          <p:nvPr/>
        </p:nvSpPr>
        <p:spPr>
          <a:xfrm>
            <a:off x="3429000" y="5405771"/>
            <a:ext cx="2743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de-DE" dirty="0">
                <a:solidFill>
                  <a:srgbClr val="004993"/>
                </a:solidFill>
                <a:latin typeface="Courier" pitchFamily="2" charset="0"/>
                <a:cs typeface="Arial" panose="020B0604020202020204" pitchFamily="34" charset="0"/>
              </a:rPr>
              <a:t>„Man </a:t>
            </a:r>
            <a:r>
              <a:rPr lang="de-DE" dirty="0" err="1">
                <a:solidFill>
                  <a:srgbClr val="004993"/>
                </a:solidFill>
                <a:latin typeface="Courier" pitchFamily="2" charset="0"/>
                <a:cs typeface="Arial" panose="020B0604020202020204" pitchFamily="34" charset="0"/>
              </a:rPr>
              <a:t>bites</a:t>
            </a:r>
            <a:r>
              <a:rPr lang="de-DE" dirty="0">
                <a:solidFill>
                  <a:srgbClr val="004993"/>
                </a:solidFill>
                <a:latin typeface="Courier" pitchFamily="2" charset="0"/>
                <a:cs typeface="Arial" panose="020B0604020202020204" pitchFamily="34" charset="0"/>
              </a:rPr>
              <a:t> </a:t>
            </a:r>
            <a:r>
              <a:rPr lang="de-DE" dirty="0" err="1">
                <a:solidFill>
                  <a:srgbClr val="004993"/>
                </a:solidFill>
                <a:latin typeface="Courier" pitchFamily="2" charset="0"/>
                <a:cs typeface="Arial" panose="020B0604020202020204" pitchFamily="34" charset="0"/>
              </a:rPr>
              <a:t>dog</a:t>
            </a:r>
            <a:r>
              <a:rPr lang="de-DE" dirty="0">
                <a:solidFill>
                  <a:srgbClr val="004993"/>
                </a:solidFill>
                <a:latin typeface="Courier" pitchFamily="2" charset="0"/>
                <a:cs typeface="Arial" panose="020B0604020202020204" pitchFamily="34" charset="0"/>
              </a:rPr>
              <a:t>“</a:t>
            </a:r>
          </a:p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de-DE" dirty="0">
                <a:solidFill>
                  <a:srgbClr val="004993"/>
                </a:solidFill>
                <a:latin typeface="Courier" pitchFamily="2" charset="0"/>
                <a:cs typeface="Arial" panose="020B0604020202020204" pitchFamily="34" charset="0"/>
              </a:rPr>
              <a:t>„Dog </a:t>
            </a:r>
            <a:r>
              <a:rPr lang="de-DE" dirty="0" err="1">
                <a:solidFill>
                  <a:srgbClr val="004993"/>
                </a:solidFill>
                <a:latin typeface="Courier" pitchFamily="2" charset="0"/>
                <a:cs typeface="Arial" panose="020B0604020202020204" pitchFamily="34" charset="0"/>
              </a:rPr>
              <a:t>bites</a:t>
            </a:r>
            <a:r>
              <a:rPr lang="de-DE" dirty="0">
                <a:solidFill>
                  <a:srgbClr val="004993"/>
                </a:solidFill>
                <a:latin typeface="Courier" pitchFamily="2" charset="0"/>
                <a:cs typeface="Arial" panose="020B0604020202020204" pitchFamily="34" charset="0"/>
              </a:rPr>
              <a:t> man“</a:t>
            </a:r>
          </a:p>
        </p:txBody>
      </p:sp>
    </p:spTree>
    <p:extLst>
      <p:ext uri="{BB962C8B-B14F-4D97-AF65-F5344CB8AC3E}">
        <p14:creationId xmlns:p14="http://schemas.microsoft.com/office/powerpoint/2010/main" val="222906987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18DACE2-7D4B-EB43-862A-C6CFD6FE1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Long-range</a:t>
            </a:r>
            <a:r>
              <a:rPr lang="de-DE" dirty="0"/>
              <a:t> </a:t>
            </a:r>
            <a:r>
              <a:rPr lang="de-DE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Dependencies</a:t>
            </a:r>
            <a:endParaRPr lang="de-DE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1C69F7-B7D3-F142-848E-B7C8EE118F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defTabSz="685800" fontAlgn="auto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e.g. Sentiment </a:t>
            </a:r>
            <a:r>
              <a:rPr lang="de-DE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classification</a:t>
            </a:r>
            <a:endParaRPr lang="de-DE" dirty="0">
              <a:solidFill>
                <a:srgbClr val="004993"/>
              </a:solidFill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marL="214313" indent="-214313" defTabSz="6858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de-DE" dirty="0">
              <a:solidFill>
                <a:srgbClr val="004993"/>
              </a:solidFill>
              <a:latin typeface="Courier" pitchFamily="2" charset="0"/>
              <a:cs typeface="Arial" panose="020B0604020202020204" pitchFamily="34" charset="0"/>
            </a:endParaRPr>
          </a:p>
          <a:p>
            <a:pPr marL="214313" indent="-214313" defTabSz="6858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4993"/>
                </a:solidFill>
                <a:latin typeface="Courier" pitchFamily="2" charset="0"/>
                <a:cs typeface="Arial" panose="020B0604020202020204" pitchFamily="34" charset="0"/>
              </a:rPr>
              <a:t>I like </a:t>
            </a:r>
            <a:r>
              <a:rPr lang="de-DE" dirty="0" err="1">
                <a:solidFill>
                  <a:srgbClr val="004993"/>
                </a:solidFill>
                <a:latin typeface="Courier" pitchFamily="2" charset="0"/>
                <a:cs typeface="Arial" panose="020B0604020202020204" pitchFamily="34" charset="0"/>
              </a:rPr>
              <a:t>the</a:t>
            </a:r>
            <a:r>
              <a:rPr lang="de-DE" dirty="0">
                <a:solidFill>
                  <a:srgbClr val="004993"/>
                </a:solidFill>
                <a:latin typeface="Courier" pitchFamily="2" charset="0"/>
                <a:cs typeface="Arial" panose="020B0604020202020204" pitchFamily="34" charset="0"/>
              </a:rPr>
              <a:t> </a:t>
            </a:r>
            <a:r>
              <a:rPr lang="de-DE" dirty="0" err="1">
                <a:solidFill>
                  <a:srgbClr val="004993"/>
                </a:solidFill>
                <a:latin typeface="Courier" pitchFamily="2" charset="0"/>
                <a:cs typeface="Arial" panose="020B0604020202020204" pitchFamily="34" charset="0"/>
              </a:rPr>
              <a:t>new</a:t>
            </a:r>
            <a:r>
              <a:rPr lang="de-DE" dirty="0">
                <a:solidFill>
                  <a:srgbClr val="004993"/>
                </a:solidFill>
                <a:latin typeface="Courier" pitchFamily="2" charset="0"/>
                <a:cs typeface="Arial" panose="020B0604020202020204" pitchFamily="34" charset="0"/>
              </a:rPr>
              <a:t> iPhone but </a:t>
            </a:r>
            <a:r>
              <a:rPr lang="de-DE" dirty="0" err="1">
                <a:solidFill>
                  <a:srgbClr val="004993"/>
                </a:solidFill>
                <a:latin typeface="Courier" pitchFamily="2" charset="0"/>
                <a:cs typeface="Arial" panose="020B0604020202020204" pitchFamily="34" charset="0"/>
              </a:rPr>
              <a:t>it</a:t>
            </a:r>
            <a:r>
              <a:rPr lang="de-DE" dirty="0">
                <a:solidFill>
                  <a:srgbClr val="004993"/>
                </a:solidFill>
                <a:latin typeface="Courier" pitchFamily="2" charset="0"/>
                <a:cs typeface="Arial" panose="020B0604020202020204" pitchFamily="34" charset="0"/>
              </a:rPr>
              <a:t> </a:t>
            </a:r>
            <a:r>
              <a:rPr lang="de-DE" dirty="0" err="1">
                <a:solidFill>
                  <a:srgbClr val="004993"/>
                </a:solidFill>
                <a:latin typeface="Courier" pitchFamily="2" charset="0"/>
                <a:cs typeface="Arial" panose="020B0604020202020204" pitchFamily="34" charset="0"/>
              </a:rPr>
              <a:t>doesn‘t</a:t>
            </a:r>
            <a:r>
              <a:rPr lang="de-DE" dirty="0">
                <a:solidFill>
                  <a:srgbClr val="004993"/>
                </a:solidFill>
                <a:latin typeface="Courier" pitchFamily="2" charset="0"/>
                <a:cs typeface="Arial" panose="020B0604020202020204" pitchFamily="34" charset="0"/>
              </a:rPr>
              <a:t> </a:t>
            </a:r>
            <a:r>
              <a:rPr lang="de-DE" dirty="0" err="1">
                <a:solidFill>
                  <a:srgbClr val="004993"/>
                </a:solidFill>
                <a:latin typeface="Courier" pitchFamily="2" charset="0"/>
                <a:cs typeface="Arial" panose="020B0604020202020204" pitchFamily="34" charset="0"/>
              </a:rPr>
              <a:t>have</a:t>
            </a:r>
            <a:r>
              <a:rPr lang="de-DE" dirty="0">
                <a:solidFill>
                  <a:srgbClr val="004993"/>
                </a:solidFill>
                <a:latin typeface="Courier" pitchFamily="2" charset="0"/>
                <a:cs typeface="Arial" panose="020B0604020202020204" pitchFamily="34" charset="0"/>
              </a:rPr>
              <a:t> </a:t>
            </a:r>
            <a:r>
              <a:rPr lang="de-DE" dirty="0" err="1">
                <a:solidFill>
                  <a:srgbClr val="004993"/>
                </a:solidFill>
                <a:latin typeface="Courier" pitchFamily="2" charset="0"/>
                <a:cs typeface="Arial" panose="020B0604020202020204" pitchFamily="34" charset="0"/>
              </a:rPr>
              <a:t>any</a:t>
            </a:r>
            <a:r>
              <a:rPr lang="de-DE" dirty="0">
                <a:solidFill>
                  <a:srgbClr val="004993"/>
                </a:solidFill>
                <a:latin typeface="Courier" pitchFamily="2" charset="0"/>
                <a:cs typeface="Arial" panose="020B0604020202020204" pitchFamily="34" charset="0"/>
              </a:rPr>
              <a:t> </a:t>
            </a:r>
            <a:r>
              <a:rPr lang="de-DE" dirty="0" err="1">
                <a:solidFill>
                  <a:srgbClr val="004993"/>
                </a:solidFill>
                <a:latin typeface="Courier" pitchFamily="2" charset="0"/>
                <a:cs typeface="Arial" panose="020B0604020202020204" pitchFamily="34" charset="0"/>
              </a:rPr>
              <a:t>new</a:t>
            </a:r>
            <a:r>
              <a:rPr lang="de-DE" dirty="0">
                <a:solidFill>
                  <a:srgbClr val="004993"/>
                </a:solidFill>
                <a:latin typeface="Courier" pitchFamily="2" charset="0"/>
                <a:cs typeface="Arial" panose="020B0604020202020204" pitchFamily="34" charset="0"/>
              </a:rPr>
              <a:t> </a:t>
            </a:r>
            <a:r>
              <a:rPr lang="de-DE" dirty="0" err="1">
                <a:solidFill>
                  <a:srgbClr val="004993"/>
                </a:solidFill>
                <a:latin typeface="Courier" pitchFamily="2" charset="0"/>
                <a:cs typeface="Arial" panose="020B0604020202020204" pitchFamily="34" charset="0"/>
              </a:rPr>
              <a:t>features</a:t>
            </a:r>
            <a:r>
              <a:rPr lang="de-DE" dirty="0">
                <a:solidFill>
                  <a:srgbClr val="004993"/>
                </a:solidFill>
                <a:latin typeface="Courier" pitchFamily="2" charset="0"/>
                <a:cs typeface="Arial" panose="020B0604020202020204" pitchFamily="34" charset="0"/>
              </a:rPr>
              <a:t> </a:t>
            </a:r>
            <a:r>
              <a:rPr lang="de-DE" dirty="0" err="1">
                <a:solidFill>
                  <a:srgbClr val="004993"/>
                </a:solidFill>
                <a:latin typeface="Courier" pitchFamily="2" charset="0"/>
                <a:cs typeface="Arial" panose="020B0604020202020204" pitchFamily="34" charset="0"/>
              </a:rPr>
              <a:t>and</a:t>
            </a:r>
            <a:r>
              <a:rPr lang="de-DE" dirty="0">
                <a:solidFill>
                  <a:srgbClr val="004993"/>
                </a:solidFill>
                <a:latin typeface="Courier" pitchFamily="2" charset="0"/>
                <a:cs typeface="Arial" panose="020B0604020202020204" pitchFamily="34" charset="0"/>
              </a:rPr>
              <a:t> </a:t>
            </a:r>
            <a:r>
              <a:rPr lang="de-DE" dirty="0" err="1">
                <a:solidFill>
                  <a:srgbClr val="004993"/>
                </a:solidFill>
                <a:latin typeface="Courier" pitchFamily="2" charset="0"/>
                <a:cs typeface="Arial" panose="020B0604020202020204" pitchFamily="34" charset="0"/>
              </a:rPr>
              <a:t>it</a:t>
            </a:r>
            <a:r>
              <a:rPr lang="de-DE" dirty="0">
                <a:solidFill>
                  <a:srgbClr val="004993"/>
                </a:solidFill>
                <a:latin typeface="Courier" pitchFamily="2" charset="0"/>
                <a:cs typeface="Arial" panose="020B0604020202020204" pitchFamily="34" charset="0"/>
              </a:rPr>
              <a:t> </a:t>
            </a:r>
            <a:r>
              <a:rPr lang="de-DE" dirty="0" err="1">
                <a:solidFill>
                  <a:srgbClr val="004993"/>
                </a:solidFill>
                <a:latin typeface="Courier" pitchFamily="2" charset="0"/>
                <a:cs typeface="Arial" panose="020B0604020202020204" pitchFamily="34" charset="0"/>
              </a:rPr>
              <a:t>is</a:t>
            </a:r>
            <a:r>
              <a:rPr lang="de-DE" dirty="0">
                <a:solidFill>
                  <a:srgbClr val="004993"/>
                </a:solidFill>
                <a:latin typeface="Courier" pitchFamily="2" charset="0"/>
                <a:cs typeface="Arial" panose="020B0604020202020204" pitchFamily="34" charset="0"/>
              </a:rPr>
              <a:t> </a:t>
            </a:r>
            <a:r>
              <a:rPr lang="de-DE" dirty="0" err="1">
                <a:solidFill>
                  <a:srgbClr val="004993"/>
                </a:solidFill>
                <a:latin typeface="Courier" pitchFamily="2" charset="0"/>
                <a:cs typeface="Arial" panose="020B0604020202020204" pitchFamily="34" charset="0"/>
              </a:rPr>
              <a:t>much</a:t>
            </a:r>
            <a:r>
              <a:rPr lang="de-DE" dirty="0">
                <a:solidFill>
                  <a:srgbClr val="004993"/>
                </a:solidFill>
                <a:latin typeface="Courier" pitchFamily="2" charset="0"/>
                <a:cs typeface="Arial" panose="020B0604020202020204" pitchFamily="34" charset="0"/>
              </a:rPr>
              <a:t> </a:t>
            </a:r>
            <a:r>
              <a:rPr lang="de-DE" dirty="0" err="1">
                <a:solidFill>
                  <a:srgbClr val="004993"/>
                </a:solidFill>
                <a:latin typeface="Courier" pitchFamily="2" charset="0"/>
                <a:cs typeface="Arial" panose="020B0604020202020204" pitchFamily="34" charset="0"/>
              </a:rPr>
              <a:t>too</a:t>
            </a:r>
            <a:r>
              <a:rPr lang="de-DE" dirty="0">
                <a:solidFill>
                  <a:srgbClr val="004993"/>
                </a:solidFill>
                <a:latin typeface="Courier" pitchFamily="2" charset="0"/>
                <a:cs typeface="Arial" panose="020B0604020202020204" pitchFamily="34" charset="0"/>
              </a:rPr>
              <a:t> expensive.</a:t>
            </a:r>
          </a:p>
          <a:p>
            <a:pPr marL="214313" indent="-214313" defTabSz="6858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de-DE" dirty="0">
              <a:solidFill>
                <a:srgbClr val="004993"/>
              </a:solidFill>
              <a:latin typeface="Courier" pitchFamily="2" charset="0"/>
              <a:cs typeface="Arial" panose="020B0604020202020204" pitchFamily="34" charset="0"/>
            </a:endParaRPr>
          </a:p>
          <a:p>
            <a:pPr marL="214313" indent="-214313" defTabSz="6858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de-DE" dirty="0">
              <a:solidFill>
                <a:srgbClr val="004993"/>
              </a:solidFill>
              <a:latin typeface="Courier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27852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68BF13-874E-1F4F-8E8A-34CCFF819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E9DFCD-3F24-1147-B6E9-1A9C54549F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7824" y="1628800"/>
            <a:ext cx="3177431" cy="4766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66376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18DACE2-7D4B-EB43-862A-C6CFD6FE1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Long-range</a:t>
            </a:r>
            <a:r>
              <a:rPr lang="de-DE" dirty="0"/>
              <a:t> </a:t>
            </a:r>
            <a:r>
              <a:rPr lang="de-DE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Dependencies</a:t>
            </a:r>
            <a:endParaRPr lang="de-DE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1C69F7-B7D3-F142-848E-B7C8EE118F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defTabSz="685800" fontAlgn="auto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e.g. Sentiment </a:t>
            </a:r>
            <a:r>
              <a:rPr lang="de-DE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classification</a:t>
            </a:r>
            <a:endParaRPr lang="de-DE" dirty="0">
              <a:solidFill>
                <a:srgbClr val="004993"/>
              </a:solidFill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marL="214313" indent="-214313" defTabSz="6858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de-DE" dirty="0">
              <a:solidFill>
                <a:srgbClr val="004993"/>
              </a:solidFill>
              <a:latin typeface="Courier" pitchFamily="2" charset="0"/>
              <a:cs typeface="Arial" panose="020B0604020202020204" pitchFamily="34" charset="0"/>
            </a:endParaRPr>
          </a:p>
          <a:p>
            <a:pPr marL="214313" indent="-214313" defTabSz="6858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b="1" dirty="0">
                <a:solidFill>
                  <a:srgbClr val="004993"/>
                </a:solidFill>
                <a:latin typeface="Courier" pitchFamily="2" charset="0"/>
                <a:cs typeface="Arial" panose="020B0604020202020204" pitchFamily="34" charset="0"/>
              </a:rPr>
              <a:t>[I like </a:t>
            </a:r>
            <a:r>
              <a:rPr lang="de-DE" b="1" dirty="0" err="1">
                <a:solidFill>
                  <a:srgbClr val="004993"/>
                </a:solidFill>
                <a:latin typeface="Courier" pitchFamily="2" charset="0"/>
                <a:cs typeface="Arial" panose="020B0604020202020204" pitchFamily="34" charset="0"/>
              </a:rPr>
              <a:t>the</a:t>
            </a:r>
            <a:r>
              <a:rPr lang="de-DE" b="1" dirty="0">
                <a:solidFill>
                  <a:srgbClr val="004993"/>
                </a:solidFill>
                <a:latin typeface="Courier" pitchFamily="2" charset="0"/>
                <a:cs typeface="Arial" panose="020B0604020202020204" pitchFamily="34" charset="0"/>
              </a:rPr>
              <a:t> </a:t>
            </a:r>
            <a:r>
              <a:rPr lang="de-DE" b="1" dirty="0" err="1">
                <a:solidFill>
                  <a:srgbClr val="004993"/>
                </a:solidFill>
                <a:latin typeface="Courier" pitchFamily="2" charset="0"/>
                <a:cs typeface="Arial" panose="020B0604020202020204" pitchFamily="34" charset="0"/>
              </a:rPr>
              <a:t>new</a:t>
            </a:r>
            <a:r>
              <a:rPr lang="de-DE" b="1" dirty="0">
                <a:solidFill>
                  <a:srgbClr val="004993"/>
                </a:solidFill>
                <a:latin typeface="Courier" pitchFamily="2" charset="0"/>
                <a:cs typeface="Arial" panose="020B0604020202020204" pitchFamily="34" charset="0"/>
              </a:rPr>
              <a:t> iPhone but </a:t>
            </a:r>
            <a:r>
              <a:rPr lang="de-DE" b="1" dirty="0" err="1">
                <a:solidFill>
                  <a:srgbClr val="004993"/>
                </a:solidFill>
                <a:latin typeface="Courier" pitchFamily="2" charset="0"/>
                <a:cs typeface="Arial" panose="020B0604020202020204" pitchFamily="34" charset="0"/>
              </a:rPr>
              <a:t>it</a:t>
            </a:r>
            <a:r>
              <a:rPr lang="de-DE" b="1" dirty="0">
                <a:solidFill>
                  <a:srgbClr val="004993"/>
                </a:solidFill>
                <a:latin typeface="Courier" pitchFamily="2" charset="0"/>
                <a:cs typeface="Arial" panose="020B0604020202020204" pitchFamily="34" charset="0"/>
              </a:rPr>
              <a:t> </a:t>
            </a:r>
            <a:r>
              <a:rPr lang="de-DE" b="1" dirty="0" err="1">
                <a:solidFill>
                  <a:srgbClr val="004993"/>
                </a:solidFill>
                <a:latin typeface="Courier" pitchFamily="2" charset="0"/>
                <a:cs typeface="Arial" panose="020B0604020202020204" pitchFamily="34" charset="0"/>
              </a:rPr>
              <a:t>doesn‘t</a:t>
            </a:r>
            <a:r>
              <a:rPr lang="de-DE" b="1" dirty="0">
                <a:solidFill>
                  <a:srgbClr val="004993"/>
                </a:solidFill>
                <a:latin typeface="Courier" pitchFamily="2" charset="0"/>
                <a:cs typeface="Arial" panose="020B0604020202020204" pitchFamily="34" charset="0"/>
              </a:rPr>
              <a:t> </a:t>
            </a:r>
            <a:r>
              <a:rPr lang="de-DE" b="1" dirty="0" err="1">
                <a:solidFill>
                  <a:srgbClr val="004993"/>
                </a:solidFill>
                <a:latin typeface="Courier" pitchFamily="2" charset="0"/>
                <a:cs typeface="Arial" panose="020B0604020202020204" pitchFamily="34" charset="0"/>
              </a:rPr>
              <a:t>have</a:t>
            </a:r>
            <a:r>
              <a:rPr lang="de-DE" b="1" dirty="0">
                <a:solidFill>
                  <a:srgbClr val="004993"/>
                </a:solidFill>
                <a:latin typeface="Courier" pitchFamily="2" charset="0"/>
                <a:cs typeface="Arial" panose="020B0604020202020204" pitchFamily="34" charset="0"/>
              </a:rPr>
              <a:t> </a:t>
            </a:r>
            <a:r>
              <a:rPr lang="de-DE" b="1" dirty="0" err="1">
                <a:solidFill>
                  <a:srgbClr val="004993"/>
                </a:solidFill>
                <a:latin typeface="Courier" pitchFamily="2" charset="0"/>
                <a:cs typeface="Arial" panose="020B0604020202020204" pitchFamily="34" charset="0"/>
              </a:rPr>
              <a:t>any</a:t>
            </a:r>
            <a:r>
              <a:rPr lang="de-DE" b="1" dirty="0">
                <a:solidFill>
                  <a:srgbClr val="004993"/>
                </a:solidFill>
                <a:latin typeface="Courier" pitchFamily="2" charset="0"/>
                <a:cs typeface="Arial" panose="020B0604020202020204" pitchFamily="34" charset="0"/>
              </a:rPr>
              <a:t> </a:t>
            </a:r>
            <a:r>
              <a:rPr lang="de-DE" b="1" dirty="0" err="1">
                <a:solidFill>
                  <a:srgbClr val="004993"/>
                </a:solidFill>
                <a:latin typeface="Courier" pitchFamily="2" charset="0"/>
                <a:cs typeface="Arial" panose="020B0604020202020204" pitchFamily="34" charset="0"/>
              </a:rPr>
              <a:t>new</a:t>
            </a:r>
            <a:r>
              <a:rPr lang="de-DE" b="1" dirty="0">
                <a:solidFill>
                  <a:srgbClr val="004993"/>
                </a:solidFill>
                <a:latin typeface="Courier" pitchFamily="2" charset="0"/>
                <a:cs typeface="Arial" panose="020B0604020202020204" pitchFamily="34" charset="0"/>
              </a:rPr>
              <a:t> </a:t>
            </a:r>
            <a:r>
              <a:rPr lang="de-DE" b="1" dirty="0" err="1">
                <a:solidFill>
                  <a:srgbClr val="004993"/>
                </a:solidFill>
                <a:latin typeface="Courier" pitchFamily="2" charset="0"/>
                <a:cs typeface="Arial" panose="020B0604020202020204" pitchFamily="34" charset="0"/>
              </a:rPr>
              <a:t>features</a:t>
            </a:r>
            <a:r>
              <a:rPr lang="de-DE" b="1" dirty="0">
                <a:solidFill>
                  <a:srgbClr val="004993"/>
                </a:solidFill>
                <a:latin typeface="Courier" pitchFamily="2" charset="0"/>
                <a:cs typeface="Arial" panose="020B0604020202020204" pitchFamily="34" charset="0"/>
              </a:rPr>
              <a:t> </a:t>
            </a:r>
            <a:r>
              <a:rPr lang="de-DE" b="1" dirty="0" err="1">
                <a:solidFill>
                  <a:srgbClr val="004993"/>
                </a:solidFill>
                <a:latin typeface="Courier" pitchFamily="2" charset="0"/>
                <a:cs typeface="Arial" panose="020B0604020202020204" pitchFamily="34" charset="0"/>
              </a:rPr>
              <a:t>and</a:t>
            </a:r>
            <a:r>
              <a:rPr lang="de-DE" b="1" dirty="0">
                <a:solidFill>
                  <a:srgbClr val="004993"/>
                </a:solidFill>
                <a:latin typeface="Courier" pitchFamily="2" charset="0"/>
                <a:cs typeface="Arial" panose="020B0604020202020204" pitchFamily="34" charset="0"/>
              </a:rPr>
              <a:t> </a:t>
            </a:r>
            <a:r>
              <a:rPr lang="de-DE" b="1" dirty="0" err="1">
                <a:solidFill>
                  <a:srgbClr val="004993"/>
                </a:solidFill>
                <a:latin typeface="Courier" pitchFamily="2" charset="0"/>
                <a:cs typeface="Arial" panose="020B0604020202020204" pitchFamily="34" charset="0"/>
              </a:rPr>
              <a:t>it</a:t>
            </a:r>
            <a:r>
              <a:rPr lang="de-DE" b="1" dirty="0">
                <a:solidFill>
                  <a:srgbClr val="004993"/>
                </a:solidFill>
                <a:latin typeface="Courier" pitchFamily="2" charset="0"/>
                <a:cs typeface="Arial" panose="020B0604020202020204" pitchFamily="34" charset="0"/>
              </a:rPr>
              <a:t> </a:t>
            </a:r>
            <a:r>
              <a:rPr lang="de-DE" b="1" dirty="0" err="1">
                <a:solidFill>
                  <a:srgbClr val="004993"/>
                </a:solidFill>
                <a:latin typeface="Courier" pitchFamily="2" charset="0"/>
                <a:cs typeface="Arial" panose="020B0604020202020204" pitchFamily="34" charset="0"/>
              </a:rPr>
              <a:t>is</a:t>
            </a:r>
            <a:r>
              <a:rPr lang="de-DE" b="1" dirty="0">
                <a:solidFill>
                  <a:srgbClr val="004993"/>
                </a:solidFill>
                <a:latin typeface="Courier" pitchFamily="2" charset="0"/>
                <a:cs typeface="Arial" panose="020B0604020202020204" pitchFamily="34" charset="0"/>
              </a:rPr>
              <a:t>] </a:t>
            </a:r>
            <a:r>
              <a:rPr lang="de-DE" strike="sngStrike" dirty="0" err="1">
                <a:solidFill>
                  <a:srgbClr val="004993"/>
                </a:solidFill>
                <a:latin typeface="Courier" pitchFamily="2" charset="0"/>
                <a:cs typeface="Arial" panose="020B0604020202020204" pitchFamily="34" charset="0"/>
              </a:rPr>
              <a:t>much</a:t>
            </a:r>
            <a:r>
              <a:rPr lang="de-DE" strike="sngStrike" dirty="0">
                <a:solidFill>
                  <a:srgbClr val="004993"/>
                </a:solidFill>
                <a:latin typeface="Courier" pitchFamily="2" charset="0"/>
                <a:cs typeface="Arial" panose="020B0604020202020204" pitchFamily="34" charset="0"/>
              </a:rPr>
              <a:t> </a:t>
            </a:r>
            <a:r>
              <a:rPr lang="de-DE" strike="sngStrike" dirty="0" err="1">
                <a:solidFill>
                  <a:srgbClr val="004993"/>
                </a:solidFill>
                <a:latin typeface="Courier" pitchFamily="2" charset="0"/>
                <a:cs typeface="Arial" panose="020B0604020202020204" pitchFamily="34" charset="0"/>
              </a:rPr>
              <a:t>too</a:t>
            </a:r>
            <a:r>
              <a:rPr lang="de-DE" strike="sngStrike" dirty="0">
                <a:solidFill>
                  <a:srgbClr val="004993"/>
                </a:solidFill>
                <a:latin typeface="Courier" pitchFamily="2" charset="0"/>
                <a:cs typeface="Arial" panose="020B0604020202020204" pitchFamily="34" charset="0"/>
              </a:rPr>
              <a:t> expensive.</a:t>
            </a:r>
          </a:p>
          <a:p>
            <a:pPr marL="214313" indent="-214313" defTabSz="6858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de-DE" dirty="0">
              <a:solidFill>
                <a:srgbClr val="004993"/>
              </a:solidFill>
              <a:latin typeface="Courier" pitchFamily="2" charset="0"/>
              <a:cs typeface="Arial" panose="020B0604020202020204" pitchFamily="34" charset="0"/>
            </a:endParaRPr>
          </a:p>
          <a:p>
            <a:pPr marL="214313" indent="-214313" defTabSz="6858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de-DE" dirty="0">
              <a:solidFill>
                <a:srgbClr val="004993"/>
              </a:solidFill>
              <a:latin typeface="Courier" pitchFamily="2" charset="0"/>
              <a:cs typeface="Arial" panose="020B0604020202020204" pitchFamily="34" charset="0"/>
            </a:endParaRPr>
          </a:p>
        </p:txBody>
      </p:sp>
      <p:sp>
        <p:nvSpPr>
          <p:cNvPr id="6" name="Textfeld 62">
            <a:extLst>
              <a:ext uri="{FF2B5EF4-FFF2-40B4-BE49-F238E27FC236}">
                <a16:creationId xmlns:a16="http://schemas.microsoft.com/office/drawing/2014/main" id="{AFF0E038-355E-7840-9573-1F526E1656BB}"/>
              </a:ext>
            </a:extLst>
          </p:cNvPr>
          <p:cNvSpPr txBox="1"/>
          <p:nvPr/>
        </p:nvSpPr>
        <p:spPr>
          <a:xfrm>
            <a:off x="4811224" y="4744232"/>
            <a:ext cx="58425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Input</a:t>
            </a:r>
          </a:p>
        </p:txBody>
      </p:sp>
      <p:sp>
        <p:nvSpPr>
          <p:cNvPr id="7" name="Textfeld 63">
            <a:extLst>
              <a:ext uri="{FF2B5EF4-FFF2-40B4-BE49-F238E27FC236}">
                <a16:creationId xmlns:a16="http://schemas.microsoft.com/office/drawing/2014/main" id="{A5AADC83-5D32-4843-9060-4FF18BDE7FA5}"/>
              </a:ext>
            </a:extLst>
          </p:cNvPr>
          <p:cNvSpPr txBox="1"/>
          <p:nvPr/>
        </p:nvSpPr>
        <p:spPr>
          <a:xfrm>
            <a:off x="4814317" y="4158070"/>
            <a:ext cx="73052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Hidden</a:t>
            </a:r>
          </a:p>
        </p:txBody>
      </p:sp>
      <p:sp>
        <p:nvSpPr>
          <p:cNvPr id="8" name="Textfeld 64">
            <a:extLst>
              <a:ext uri="{FF2B5EF4-FFF2-40B4-BE49-F238E27FC236}">
                <a16:creationId xmlns:a16="http://schemas.microsoft.com/office/drawing/2014/main" id="{E9B8B5AC-CA2A-8F45-8C77-A07B13ECFC10}"/>
              </a:ext>
            </a:extLst>
          </p:cNvPr>
          <p:cNvSpPr txBox="1"/>
          <p:nvPr/>
        </p:nvSpPr>
        <p:spPr>
          <a:xfrm>
            <a:off x="4814317" y="3580959"/>
            <a:ext cx="74043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Output</a:t>
            </a:r>
          </a:p>
        </p:txBody>
      </p:sp>
      <p:grpSp>
        <p:nvGrpSpPr>
          <p:cNvPr id="9" name="Gruppieren 145">
            <a:extLst>
              <a:ext uri="{FF2B5EF4-FFF2-40B4-BE49-F238E27FC236}">
                <a16:creationId xmlns:a16="http://schemas.microsoft.com/office/drawing/2014/main" id="{74AF1A7C-2540-9144-8388-E6B2315ED845}"/>
              </a:ext>
            </a:extLst>
          </p:cNvPr>
          <p:cNvGrpSpPr/>
          <p:nvPr/>
        </p:nvGrpSpPr>
        <p:grpSpPr>
          <a:xfrm>
            <a:off x="3124200" y="3546669"/>
            <a:ext cx="1553793" cy="1571048"/>
            <a:chOff x="3527647" y="858697"/>
            <a:chExt cx="2071724" cy="2094731"/>
          </a:xfrm>
        </p:grpSpPr>
        <p:sp>
          <p:nvSpPr>
            <p:cNvPr id="10" name="Abgerundetes Rechteck 146">
              <a:extLst>
                <a:ext uri="{FF2B5EF4-FFF2-40B4-BE49-F238E27FC236}">
                  <a16:creationId xmlns:a16="http://schemas.microsoft.com/office/drawing/2014/main" id="{3C93CB22-BE67-D44A-BFA0-933993EF2EF5}"/>
                </a:ext>
              </a:extLst>
            </p:cNvPr>
            <p:cNvSpPr/>
            <p:nvPr/>
          </p:nvSpPr>
          <p:spPr>
            <a:xfrm>
              <a:off x="3527647" y="2418125"/>
              <a:ext cx="2048399" cy="535303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34256B6-353A-DA4E-B386-1F045999FE2A}"/>
                </a:ext>
              </a:extLst>
            </p:cNvPr>
            <p:cNvSpPr/>
            <p:nvPr/>
          </p:nvSpPr>
          <p:spPr>
            <a:xfrm>
              <a:off x="4359966" y="917521"/>
              <a:ext cx="397565" cy="397565"/>
            </a:xfrm>
            <a:prstGeom prst="ellipse">
              <a:avLst/>
            </a:prstGeom>
            <a:solidFill>
              <a:srgbClr val="DCACEE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 sz="135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A49FC0C-4C38-B541-87B6-F42949BC66D4}"/>
                </a:ext>
              </a:extLst>
            </p:cNvPr>
            <p:cNvSpPr/>
            <p:nvPr/>
          </p:nvSpPr>
          <p:spPr>
            <a:xfrm>
              <a:off x="4664765" y="2497641"/>
              <a:ext cx="397565" cy="397565"/>
            </a:xfrm>
            <a:prstGeom prst="ellipse">
              <a:avLst/>
            </a:prstGeom>
            <a:solidFill>
              <a:srgbClr val="A2CEE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B97E6062-6727-0349-B4BB-E52F2072DAEB}"/>
                </a:ext>
              </a:extLst>
            </p:cNvPr>
            <p:cNvSpPr/>
            <p:nvPr/>
          </p:nvSpPr>
          <p:spPr>
            <a:xfrm>
              <a:off x="3750366" y="1689652"/>
              <a:ext cx="397565" cy="397565"/>
            </a:xfrm>
            <a:prstGeom prst="ellipse">
              <a:avLst/>
            </a:prstGeom>
            <a:solidFill>
              <a:srgbClr val="E1F8D0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C550AE8-3E07-7A4E-981C-E4C8E7CDEBEE}"/>
                </a:ext>
              </a:extLst>
            </p:cNvPr>
            <p:cNvSpPr/>
            <p:nvPr/>
          </p:nvSpPr>
          <p:spPr>
            <a:xfrm>
              <a:off x="4359966" y="1689652"/>
              <a:ext cx="397565" cy="397565"/>
            </a:xfrm>
            <a:prstGeom prst="ellipse">
              <a:avLst/>
            </a:prstGeom>
            <a:solidFill>
              <a:srgbClr val="E1F8D0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8B38BD6-90B8-044A-B63E-C1E021FAA61B}"/>
                </a:ext>
              </a:extLst>
            </p:cNvPr>
            <p:cNvSpPr/>
            <p:nvPr/>
          </p:nvSpPr>
          <p:spPr>
            <a:xfrm>
              <a:off x="4969566" y="1689652"/>
              <a:ext cx="397565" cy="397565"/>
            </a:xfrm>
            <a:prstGeom prst="ellipse">
              <a:avLst/>
            </a:prstGeom>
            <a:solidFill>
              <a:srgbClr val="E1F8D0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ED2456FF-AAA8-5349-93E6-BD7E7963FD14}"/>
                </a:ext>
              </a:extLst>
            </p:cNvPr>
            <p:cNvSpPr/>
            <p:nvPr/>
          </p:nvSpPr>
          <p:spPr>
            <a:xfrm>
              <a:off x="4068417" y="2497641"/>
              <a:ext cx="397565" cy="397565"/>
            </a:xfrm>
            <a:prstGeom prst="ellipse">
              <a:avLst/>
            </a:prstGeom>
            <a:solidFill>
              <a:srgbClr val="A2CEE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cxnSp>
          <p:nvCxnSpPr>
            <p:cNvPr id="17" name="Gerade Verbindung mit Pfeil 153">
              <a:extLst>
                <a:ext uri="{FF2B5EF4-FFF2-40B4-BE49-F238E27FC236}">
                  <a16:creationId xmlns:a16="http://schemas.microsoft.com/office/drawing/2014/main" id="{F6AF584D-04E2-CD48-A928-98CCDC11954E}"/>
                </a:ext>
              </a:extLst>
            </p:cNvPr>
            <p:cNvCxnSpPr>
              <a:cxnSpLocks/>
              <a:stCxn id="16" idx="1"/>
              <a:endCxn id="13" idx="4"/>
            </p:cNvCxnSpPr>
            <p:nvPr/>
          </p:nvCxnSpPr>
          <p:spPr>
            <a:xfrm flipH="1" flipV="1">
              <a:off x="3949149" y="2087217"/>
              <a:ext cx="177490" cy="46864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mit Pfeil 154">
              <a:extLst>
                <a:ext uri="{FF2B5EF4-FFF2-40B4-BE49-F238E27FC236}">
                  <a16:creationId xmlns:a16="http://schemas.microsoft.com/office/drawing/2014/main" id="{36076929-D51B-3E4E-9D4F-0AC1B9A048A7}"/>
                </a:ext>
              </a:extLst>
            </p:cNvPr>
            <p:cNvCxnSpPr>
              <a:cxnSpLocks/>
              <a:stCxn id="16" idx="0"/>
              <a:endCxn id="14" idx="4"/>
            </p:cNvCxnSpPr>
            <p:nvPr/>
          </p:nvCxnSpPr>
          <p:spPr>
            <a:xfrm flipV="1">
              <a:off x="4267200" y="2087217"/>
              <a:ext cx="291549" cy="41042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 Verbindung mit Pfeil 155">
              <a:extLst>
                <a:ext uri="{FF2B5EF4-FFF2-40B4-BE49-F238E27FC236}">
                  <a16:creationId xmlns:a16="http://schemas.microsoft.com/office/drawing/2014/main" id="{A9B95560-B0C2-9A48-ACB2-856F0F729802}"/>
                </a:ext>
              </a:extLst>
            </p:cNvPr>
            <p:cNvCxnSpPr>
              <a:cxnSpLocks/>
              <a:stCxn id="16" idx="7"/>
              <a:endCxn id="15" idx="3"/>
            </p:cNvCxnSpPr>
            <p:nvPr/>
          </p:nvCxnSpPr>
          <p:spPr>
            <a:xfrm flipV="1">
              <a:off x="4407760" y="2028995"/>
              <a:ext cx="620028" cy="52686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 Verbindung mit Pfeil 156">
              <a:extLst>
                <a:ext uri="{FF2B5EF4-FFF2-40B4-BE49-F238E27FC236}">
                  <a16:creationId xmlns:a16="http://schemas.microsoft.com/office/drawing/2014/main" id="{021333AE-EBD7-FC4A-85C3-8F8AC62894E8}"/>
                </a:ext>
              </a:extLst>
            </p:cNvPr>
            <p:cNvCxnSpPr>
              <a:cxnSpLocks/>
              <a:stCxn id="12" idx="1"/>
              <a:endCxn id="13" idx="5"/>
            </p:cNvCxnSpPr>
            <p:nvPr/>
          </p:nvCxnSpPr>
          <p:spPr>
            <a:xfrm flipH="1" flipV="1">
              <a:off x="4089709" y="2028995"/>
              <a:ext cx="633278" cy="52686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mit Pfeil 157">
              <a:extLst>
                <a:ext uri="{FF2B5EF4-FFF2-40B4-BE49-F238E27FC236}">
                  <a16:creationId xmlns:a16="http://schemas.microsoft.com/office/drawing/2014/main" id="{9532BAA4-303D-8F43-B9B4-786009289A65}"/>
                </a:ext>
              </a:extLst>
            </p:cNvPr>
            <p:cNvCxnSpPr>
              <a:cxnSpLocks/>
              <a:stCxn id="12" idx="0"/>
              <a:endCxn id="14" idx="4"/>
            </p:cNvCxnSpPr>
            <p:nvPr/>
          </p:nvCxnSpPr>
          <p:spPr>
            <a:xfrm flipH="1" flipV="1">
              <a:off x="4558749" y="2087217"/>
              <a:ext cx="304799" cy="41042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Gerade Verbindung mit Pfeil 158">
              <a:extLst>
                <a:ext uri="{FF2B5EF4-FFF2-40B4-BE49-F238E27FC236}">
                  <a16:creationId xmlns:a16="http://schemas.microsoft.com/office/drawing/2014/main" id="{C3FACB67-BE28-8F46-ADB9-D3B28939E815}"/>
                </a:ext>
              </a:extLst>
            </p:cNvPr>
            <p:cNvCxnSpPr>
              <a:cxnSpLocks/>
              <a:stCxn id="12" idx="7"/>
              <a:endCxn id="15" idx="4"/>
            </p:cNvCxnSpPr>
            <p:nvPr/>
          </p:nvCxnSpPr>
          <p:spPr>
            <a:xfrm flipV="1">
              <a:off x="5004108" y="2087217"/>
              <a:ext cx="164241" cy="46864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Gerade Verbindung mit Pfeil 159">
              <a:extLst>
                <a:ext uri="{FF2B5EF4-FFF2-40B4-BE49-F238E27FC236}">
                  <a16:creationId xmlns:a16="http://schemas.microsoft.com/office/drawing/2014/main" id="{FE4FCBDD-845B-1948-9F37-52CCABEC2E45}"/>
                </a:ext>
              </a:extLst>
            </p:cNvPr>
            <p:cNvCxnSpPr>
              <a:cxnSpLocks/>
              <a:stCxn id="13" idx="0"/>
              <a:endCxn id="11" idx="3"/>
            </p:cNvCxnSpPr>
            <p:nvPr/>
          </p:nvCxnSpPr>
          <p:spPr>
            <a:xfrm flipV="1">
              <a:off x="3949149" y="1256864"/>
              <a:ext cx="469039" cy="43278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mit Pfeil 160">
              <a:extLst>
                <a:ext uri="{FF2B5EF4-FFF2-40B4-BE49-F238E27FC236}">
                  <a16:creationId xmlns:a16="http://schemas.microsoft.com/office/drawing/2014/main" id="{3438B87D-4648-BA4D-BD93-7EFEFE9A6A41}"/>
                </a:ext>
              </a:extLst>
            </p:cNvPr>
            <p:cNvCxnSpPr>
              <a:cxnSpLocks/>
              <a:stCxn id="14" idx="0"/>
              <a:endCxn id="11" idx="4"/>
            </p:cNvCxnSpPr>
            <p:nvPr/>
          </p:nvCxnSpPr>
          <p:spPr>
            <a:xfrm flipV="1">
              <a:off x="4558749" y="1315086"/>
              <a:ext cx="0" cy="37456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 Verbindung mit Pfeil 161">
              <a:extLst>
                <a:ext uri="{FF2B5EF4-FFF2-40B4-BE49-F238E27FC236}">
                  <a16:creationId xmlns:a16="http://schemas.microsoft.com/office/drawing/2014/main" id="{D27F3849-7D95-684D-B5FE-CB7AED614404}"/>
                </a:ext>
              </a:extLst>
            </p:cNvPr>
            <p:cNvCxnSpPr>
              <a:cxnSpLocks/>
              <a:stCxn id="15" idx="0"/>
              <a:endCxn id="11" idx="5"/>
            </p:cNvCxnSpPr>
            <p:nvPr/>
          </p:nvCxnSpPr>
          <p:spPr>
            <a:xfrm flipH="1" flipV="1">
              <a:off x="4699309" y="1256864"/>
              <a:ext cx="469040" cy="43278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Abgerundetes Rechteck 162">
              <a:extLst>
                <a:ext uri="{FF2B5EF4-FFF2-40B4-BE49-F238E27FC236}">
                  <a16:creationId xmlns:a16="http://schemas.microsoft.com/office/drawing/2014/main" id="{9FD645D4-86E1-344F-A099-5C3BBB7F6C14}"/>
                </a:ext>
              </a:extLst>
            </p:cNvPr>
            <p:cNvSpPr/>
            <p:nvPr/>
          </p:nvSpPr>
          <p:spPr>
            <a:xfrm>
              <a:off x="3534548" y="1620782"/>
              <a:ext cx="2048399" cy="535303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7" name="Abgerundetes Rechteck 163">
              <a:extLst>
                <a:ext uri="{FF2B5EF4-FFF2-40B4-BE49-F238E27FC236}">
                  <a16:creationId xmlns:a16="http://schemas.microsoft.com/office/drawing/2014/main" id="{36592717-79D8-2941-9E93-5DC24E6DA03F}"/>
                </a:ext>
              </a:extLst>
            </p:cNvPr>
            <p:cNvSpPr/>
            <p:nvPr/>
          </p:nvSpPr>
          <p:spPr>
            <a:xfrm>
              <a:off x="3550972" y="858697"/>
              <a:ext cx="2048399" cy="535303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E604B343-2C10-D244-B571-3A0EDEC16181}"/>
              </a:ext>
            </a:extLst>
          </p:cNvPr>
          <p:cNvSpPr/>
          <p:nvPr/>
        </p:nvSpPr>
        <p:spPr>
          <a:xfrm>
            <a:off x="2286000" y="5498068"/>
            <a:ext cx="39020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defTabSz="685800" fontAlgn="auto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How to model long input sequences?</a:t>
            </a:r>
            <a:endParaRPr lang="en-US" dirty="0">
              <a:solidFill>
                <a:srgbClr val="004993"/>
              </a:solidFill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4845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28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18DACE2-7D4B-EB43-862A-C6CFD6FE1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Collapsed</a:t>
            </a:r>
            <a:r>
              <a:rPr lang="de-DE" dirty="0"/>
              <a:t> </a:t>
            </a:r>
            <a:r>
              <a:rPr lang="de-DE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View</a:t>
            </a:r>
          </a:p>
        </p:txBody>
      </p:sp>
      <p:sp>
        <p:nvSpPr>
          <p:cNvPr id="31" name="Abgerundetes Rechteck 167">
            <a:extLst>
              <a:ext uri="{FF2B5EF4-FFF2-40B4-BE49-F238E27FC236}">
                <a16:creationId xmlns:a16="http://schemas.microsoft.com/office/drawing/2014/main" id="{ECF4E0F2-5609-454D-A5C7-9750CFB7D2E4}"/>
              </a:ext>
            </a:extLst>
          </p:cNvPr>
          <p:cNvSpPr/>
          <p:nvPr/>
        </p:nvSpPr>
        <p:spPr>
          <a:xfrm>
            <a:off x="5181600" y="3475214"/>
            <a:ext cx="1536299" cy="401477"/>
          </a:xfrm>
          <a:prstGeom prst="roundRect">
            <a:avLst/>
          </a:prstGeom>
          <a:solidFill>
            <a:srgbClr val="E1F8D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Hidden</a:t>
            </a:r>
          </a:p>
        </p:txBody>
      </p:sp>
      <p:sp>
        <p:nvSpPr>
          <p:cNvPr id="32" name="Abgerundetes Rechteck 168">
            <a:extLst>
              <a:ext uri="{FF2B5EF4-FFF2-40B4-BE49-F238E27FC236}">
                <a16:creationId xmlns:a16="http://schemas.microsoft.com/office/drawing/2014/main" id="{48F1CB17-8674-994C-8B5B-3F05328B7725}"/>
              </a:ext>
            </a:extLst>
          </p:cNvPr>
          <p:cNvSpPr/>
          <p:nvPr/>
        </p:nvSpPr>
        <p:spPr>
          <a:xfrm>
            <a:off x="5181599" y="4114013"/>
            <a:ext cx="1536299" cy="401477"/>
          </a:xfrm>
          <a:prstGeom prst="roundRect">
            <a:avLst/>
          </a:prstGeom>
          <a:solidFill>
            <a:srgbClr val="A2CEE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Input</a:t>
            </a:r>
          </a:p>
        </p:txBody>
      </p:sp>
      <p:sp>
        <p:nvSpPr>
          <p:cNvPr id="33" name="Abgerundetes Rechteck 169">
            <a:extLst>
              <a:ext uri="{FF2B5EF4-FFF2-40B4-BE49-F238E27FC236}">
                <a16:creationId xmlns:a16="http://schemas.microsoft.com/office/drawing/2014/main" id="{84FDF751-F063-EF42-B9A3-7223BB07ED7A}"/>
              </a:ext>
            </a:extLst>
          </p:cNvPr>
          <p:cNvSpPr/>
          <p:nvPr/>
        </p:nvSpPr>
        <p:spPr>
          <a:xfrm>
            <a:off x="5181600" y="2836415"/>
            <a:ext cx="1536299" cy="401477"/>
          </a:xfrm>
          <a:prstGeom prst="roundRect">
            <a:avLst/>
          </a:prstGeom>
          <a:solidFill>
            <a:srgbClr val="DCACE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Output</a:t>
            </a:r>
          </a:p>
        </p:txBody>
      </p:sp>
      <p:cxnSp>
        <p:nvCxnSpPr>
          <p:cNvPr id="34" name="Gerade Verbindung mit Pfeil 171">
            <a:extLst>
              <a:ext uri="{FF2B5EF4-FFF2-40B4-BE49-F238E27FC236}">
                <a16:creationId xmlns:a16="http://schemas.microsoft.com/office/drawing/2014/main" id="{215AE1F6-69BE-6348-B7A3-B618B94235FF}"/>
              </a:ext>
            </a:extLst>
          </p:cNvPr>
          <p:cNvCxnSpPr>
            <a:stCxn id="32" idx="0"/>
            <a:endCxn id="31" idx="2"/>
          </p:cNvCxnSpPr>
          <p:nvPr/>
        </p:nvCxnSpPr>
        <p:spPr>
          <a:xfrm flipV="1">
            <a:off x="5949749" y="3876691"/>
            <a:ext cx="1" cy="237322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mit Pfeil 172">
            <a:extLst>
              <a:ext uri="{FF2B5EF4-FFF2-40B4-BE49-F238E27FC236}">
                <a16:creationId xmlns:a16="http://schemas.microsoft.com/office/drawing/2014/main" id="{24AFFD53-DFEC-8F4B-93C6-B2990947D6C3}"/>
              </a:ext>
            </a:extLst>
          </p:cNvPr>
          <p:cNvCxnSpPr>
            <a:cxnSpLocks/>
            <a:stCxn id="31" idx="0"/>
            <a:endCxn id="33" idx="2"/>
          </p:cNvCxnSpPr>
          <p:nvPr/>
        </p:nvCxnSpPr>
        <p:spPr>
          <a:xfrm flipV="1">
            <a:off x="5949748" y="3237892"/>
            <a:ext cx="0" cy="237322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ight Arrow 3">
            <a:extLst>
              <a:ext uri="{FF2B5EF4-FFF2-40B4-BE49-F238E27FC236}">
                <a16:creationId xmlns:a16="http://schemas.microsoft.com/office/drawing/2014/main" id="{16A0E83C-5856-BA4F-82B1-CADD825B7D70}"/>
              </a:ext>
            </a:extLst>
          </p:cNvPr>
          <p:cNvSpPr/>
          <p:nvPr/>
        </p:nvSpPr>
        <p:spPr>
          <a:xfrm>
            <a:off x="4191000" y="3429000"/>
            <a:ext cx="685800" cy="4476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39" name="Gruppieren 145">
            <a:extLst>
              <a:ext uri="{FF2B5EF4-FFF2-40B4-BE49-F238E27FC236}">
                <a16:creationId xmlns:a16="http://schemas.microsoft.com/office/drawing/2014/main" id="{3F391EC9-B0B2-7E40-B25A-5FD86D72B82D}"/>
              </a:ext>
            </a:extLst>
          </p:cNvPr>
          <p:cNvGrpSpPr/>
          <p:nvPr/>
        </p:nvGrpSpPr>
        <p:grpSpPr>
          <a:xfrm>
            <a:off x="2180007" y="2895600"/>
            <a:ext cx="1553793" cy="1571048"/>
            <a:chOff x="3527647" y="858697"/>
            <a:chExt cx="2071724" cy="2094731"/>
          </a:xfrm>
        </p:grpSpPr>
        <p:sp>
          <p:nvSpPr>
            <p:cNvPr id="40" name="Abgerundetes Rechteck 146">
              <a:extLst>
                <a:ext uri="{FF2B5EF4-FFF2-40B4-BE49-F238E27FC236}">
                  <a16:creationId xmlns:a16="http://schemas.microsoft.com/office/drawing/2014/main" id="{4761B69D-FC94-6D4B-BF95-42172AAC24CF}"/>
                </a:ext>
              </a:extLst>
            </p:cNvPr>
            <p:cNvSpPr/>
            <p:nvPr/>
          </p:nvSpPr>
          <p:spPr>
            <a:xfrm>
              <a:off x="3527647" y="2418125"/>
              <a:ext cx="2048399" cy="535303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417716BF-C19B-BD4A-A633-786E17C2A3CE}"/>
                </a:ext>
              </a:extLst>
            </p:cNvPr>
            <p:cNvSpPr/>
            <p:nvPr/>
          </p:nvSpPr>
          <p:spPr>
            <a:xfrm>
              <a:off x="4359966" y="917521"/>
              <a:ext cx="397565" cy="397565"/>
            </a:xfrm>
            <a:prstGeom prst="ellipse">
              <a:avLst/>
            </a:prstGeom>
            <a:solidFill>
              <a:srgbClr val="DCACEE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 sz="135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C61389D7-4E1F-FB4C-88B3-C37ADD123F10}"/>
                </a:ext>
              </a:extLst>
            </p:cNvPr>
            <p:cNvSpPr/>
            <p:nvPr/>
          </p:nvSpPr>
          <p:spPr>
            <a:xfrm>
              <a:off x="4664765" y="2497641"/>
              <a:ext cx="397565" cy="397565"/>
            </a:xfrm>
            <a:prstGeom prst="ellipse">
              <a:avLst/>
            </a:prstGeom>
            <a:solidFill>
              <a:srgbClr val="A2CEE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150AAAC3-A74B-C449-96FD-BEC485F9CDB9}"/>
                </a:ext>
              </a:extLst>
            </p:cNvPr>
            <p:cNvSpPr/>
            <p:nvPr/>
          </p:nvSpPr>
          <p:spPr>
            <a:xfrm>
              <a:off x="3750366" y="1689652"/>
              <a:ext cx="397565" cy="397565"/>
            </a:xfrm>
            <a:prstGeom prst="ellipse">
              <a:avLst/>
            </a:prstGeom>
            <a:solidFill>
              <a:srgbClr val="E1F8D0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37999A15-040A-8B4C-A96F-F7920DACCF0D}"/>
                </a:ext>
              </a:extLst>
            </p:cNvPr>
            <p:cNvSpPr/>
            <p:nvPr/>
          </p:nvSpPr>
          <p:spPr>
            <a:xfrm>
              <a:off x="4359966" y="1689652"/>
              <a:ext cx="397565" cy="397565"/>
            </a:xfrm>
            <a:prstGeom prst="ellipse">
              <a:avLst/>
            </a:prstGeom>
            <a:solidFill>
              <a:srgbClr val="E1F8D0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3B338B02-FA10-704E-86FE-C1A0EAB01E35}"/>
                </a:ext>
              </a:extLst>
            </p:cNvPr>
            <p:cNvSpPr/>
            <p:nvPr/>
          </p:nvSpPr>
          <p:spPr>
            <a:xfrm>
              <a:off x="4969566" y="1689652"/>
              <a:ext cx="397565" cy="397565"/>
            </a:xfrm>
            <a:prstGeom prst="ellipse">
              <a:avLst/>
            </a:prstGeom>
            <a:solidFill>
              <a:srgbClr val="E1F8D0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8F36D99A-8B88-E744-9CE6-9A873B9C0995}"/>
                </a:ext>
              </a:extLst>
            </p:cNvPr>
            <p:cNvSpPr/>
            <p:nvPr/>
          </p:nvSpPr>
          <p:spPr>
            <a:xfrm>
              <a:off x="4068417" y="2497641"/>
              <a:ext cx="397565" cy="397565"/>
            </a:xfrm>
            <a:prstGeom prst="ellipse">
              <a:avLst/>
            </a:prstGeom>
            <a:solidFill>
              <a:srgbClr val="A2CEE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cxnSp>
          <p:nvCxnSpPr>
            <p:cNvPr id="47" name="Gerade Verbindung mit Pfeil 153">
              <a:extLst>
                <a:ext uri="{FF2B5EF4-FFF2-40B4-BE49-F238E27FC236}">
                  <a16:creationId xmlns:a16="http://schemas.microsoft.com/office/drawing/2014/main" id="{E5AA3181-608E-8A48-8EB7-D226B5FCC5E2}"/>
                </a:ext>
              </a:extLst>
            </p:cNvPr>
            <p:cNvCxnSpPr>
              <a:cxnSpLocks/>
              <a:stCxn id="46" idx="1"/>
              <a:endCxn id="43" idx="4"/>
            </p:cNvCxnSpPr>
            <p:nvPr/>
          </p:nvCxnSpPr>
          <p:spPr>
            <a:xfrm flipH="1" flipV="1">
              <a:off x="3949149" y="2087217"/>
              <a:ext cx="177490" cy="46864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Gerade Verbindung mit Pfeil 154">
              <a:extLst>
                <a:ext uri="{FF2B5EF4-FFF2-40B4-BE49-F238E27FC236}">
                  <a16:creationId xmlns:a16="http://schemas.microsoft.com/office/drawing/2014/main" id="{36952760-9A7F-204B-8D67-57AF81BB98B1}"/>
                </a:ext>
              </a:extLst>
            </p:cNvPr>
            <p:cNvCxnSpPr>
              <a:cxnSpLocks/>
              <a:stCxn id="46" idx="0"/>
              <a:endCxn id="44" idx="4"/>
            </p:cNvCxnSpPr>
            <p:nvPr/>
          </p:nvCxnSpPr>
          <p:spPr>
            <a:xfrm flipV="1">
              <a:off x="4267200" y="2087217"/>
              <a:ext cx="291549" cy="41042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Gerade Verbindung mit Pfeil 155">
              <a:extLst>
                <a:ext uri="{FF2B5EF4-FFF2-40B4-BE49-F238E27FC236}">
                  <a16:creationId xmlns:a16="http://schemas.microsoft.com/office/drawing/2014/main" id="{30937D52-2918-8F46-AB8F-669D4EADED1A}"/>
                </a:ext>
              </a:extLst>
            </p:cNvPr>
            <p:cNvCxnSpPr>
              <a:cxnSpLocks/>
              <a:stCxn id="46" idx="7"/>
              <a:endCxn id="45" idx="3"/>
            </p:cNvCxnSpPr>
            <p:nvPr/>
          </p:nvCxnSpPr>
          <p:spPr>
            <a:xfrm flipV="1">
              <a:off x="4407760" y="2028995"/>
              <a:ext cx="620028" cy="52686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Gerade Verbindung mit Pfeil 156">
              <a:extLst>
                <a:ext uri="{FF2B5EF4-FFF2-40B4-BE49-F238E27FC236}">
                  <a16:creationId xmlns:a16="http://schemas.microsoft.com/office/drawing/2014/main" id="{755E03F7-DA04-C647-B4AF-84C91213492C}"/>
                </a:ext>
              </a:extLst>
            </p:cNvPr>
            <p:cNvCxnSpPr>
              <a:cxnSpLocks/>
              <a:stCxn id="42" idx="1"/>
              <a:endCxn id="43" idx="5"/>
            </p:cNvCxnSpPr>
            <p:nvPr/>
          </p:nvCxnSpPr>
          <p:spPr>
            <a:xfrm flipH="1" flipV="1">
              <a:off x="4089709" y="2028995"/>
              <a:ext cx="633278" cy="52686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Gerade Verbindung mit Pfeil 157">
              <a:extLst>
                <a:ext uri="{FF2B5EF4-FFF2-40B4-BE49-F238E27FC236}">
                  <a16:creationId xmlns:a16="http://schemas.microsoft.com/office/drawing/2014/main" id="{3298FAC4-A966-5A4D-9341-197A229F77D6}"/>
                </a:ext>
              </a:extLst>
            </p:cNvPr>
            <p:cNvCxnSpPr>
              <a:cxnSpLocks/>
              <a:stCxn id="42" idx="0"/>
              <a:endCxn id="44" idx="4"/>
            </p:cNvCxnSpPr>
            <p:nvPr/>
          </p:nvCxnSpPr>
          <p:spPr>
            <a:xfrm flipH="1" flipV="1">
              <a:off x="4558749" y="2087217"/>
              <a:ext cx="304799" cy="41042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Gerade Verbindung mit Pfeil 158">
              <a:extLst>
                <a:ext uri="{FF2B5EF4-FFF2-40B4-BE49-F238E27FC236}">
                  <a16:creationId xmlns:a16="http://schemas.microsoft.com/office/drawing/2014/main" id="{6097E37C-EFFB-C140-B249-7CB739528925}"/>
                </a:ext>
              </a:extLst>
            </p:cNvPr>
            <p:cNvCxnSpPr>
              <a:cxnSpLocks/>
              <a:stCxn id="42" idx="7"/>
              <a:endCxn id="45" idx="4"/>
            </p:cNvCxnSpPr>
            <p:nvPr/>
          </p:nvCxnSpPr>
          <p:spPr>
            <a:xfrm flipV="1">
              <a:off x="5004108" y="2087217"/>
              <a:ext cx="164241" cy="46864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Gerade Verbindung mit Pfeil 159">
              <a:extLst>
                <a:ext uri="{FF2B5EF4-FFF2-40B4-BE49-F238E27FC236}">
                  <a16:creationId xmlns:a16="http://schemas.microsoft.com/office/drawing/2014/main" id="{BB579376-B209-9F4F-BC08-F3E364444CEC}"/>
                </a:ext>
              </a:extLst>
            </p:cNvPr>
            <p:cNvCxnSpPr>
              <a:cxnSpLocks/>
              <a:stCxn id="43" idx="0"/>
              <a:endCxn id="41" idx="3"/>
            </p:cNvCxnSpPr>
            <p:nvPr/>
          </p:nvCxnSpPr>
          <p:spPr>
            <a:xfrm flipV="1">
              <a:off x="3949149" y="1256864"/>
              <a:ext cx="469039" cy="43278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Gerade Verbindung mit Pfeil 160">
              <a:extLst>
                <a:ext uri="{FF2B5EF4-FFF2-40B4-BE49-F238E27FC236}">
                  <a16:creationId xmlns:a16="http://schemas.microsoft.com/office/drawing/2014/main" id="{40A2AE1F-6EB6-394B-8EFD-2B8417ED81E6}"/>
                </a:ext>
              </a:extLst>
            </p:cNvPr>
            <p:cNvCxnSpPr>
              <a:cxnSpLocks/>
              <a:stCxn id="44" idx="0"/>
              <a:endCxn id="41" idx="4"/>
            </p:cNvCxnSpPr>
            <p:nvPr/>
          </p:nvCxnSpPr>
          <p:spPr>
            <a:xfrm flipV="1">
              <a:off x="4558749" y="1315086"/>
              <a:ext cx="0" cy="37456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Gerade Verbindung mit Pfeil 161">
              <a:extLst>
                <a:ext uri="{FF2B5EF4-FFF2-40B4-BE49-F238E27FC236}">
                  <a16:creationId xmlns:a16="http://schemas.microsoft.com/office/drawing/2014/main" id="{09BFEC5E-03E0-0648-B9A4-1B5F54257CD8}"/>
                </a:ext>
              </a:extLst>
            </p:cNvPr>
            <p:cNvCxnSpPr>
              <a:cxnSpLocks/>
              <a:stCxn id="45" idx="0"/>
              <a:endCxn id="41" idx="5"/>
            </p:cNvCxnSpPr>
            <p:nvPr/>
          </p:nvCxnSpPr>
          <p:spPr>
            <a:xfrm flipH="1" flipV="1">
              <a:off x="4699309" y="1256864"/>
              <a:ext cx="469040" cy="43278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Abgerundetes Rechteck 162">
              <a:extLst>
                <a:ext uri="{FF2B5EF4-FFF2-40B4-BE49-F238E27FC236}">
                  <a16:creationId xmlns:a16="http://schemas.microsoft.com/office/drawing/2014/main" id="{E489DE81-BD6D-6C4B-A855-1413656073CE}"/>
                </a:ext>
              </a:extLst>
            </p:cNvPr>
            <p:cNvSpPr/>
            <p:nvPr/>
          </p:nvSpPr>
          <p:spPr>
            <a:xfrm>
              <a:off x="3534548" y="1620782"/>
              <a:ext cx="2048399" cy="535303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57" name="Abgerundetes Rechteck 163">
              <a:extLst>
                <a:ext uri="{FF2B5EF4-FFF2-40B4-BE49-F238E27FC236}">
                  <a16:creationId xmlns:a16="http://schemas.microsoft.com/office/drawing/2014/main" id="{0A5DEFE3-6645-2640-9CF0-8B11A7499FAB}"/>
                </a:ext>
              </a:extLst>
            </p:cNvPr>
            <p:cNvSpPr/>
            <p:nvPr/>
          </p:nvSpPr>
          <p:spPr>
            <a:xfrm>
              <a:off x="3550972" y="858697"/>
              <a:ext cx="2048399" cy="535303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6368541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18DACE2-7D4B-EB43-862A-C6CFD6FE1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From</a:t>
            </a:r>
            <a:r>
              <a:rPr lang="de-DE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Feed-forward </a:t>
            </a:r>
            <a:r>
              <a:rPr lang="de-DE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to</a:t>
            </a:r>
            <a:r>
              <a:rPr lang="de-DE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de-DE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Recurrent</a:t>
            </a:r>
            <a:r>
              <a:rPr lang="de-DE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Nets</a:t>
            </a:r>
          </a:p>
        </p:txBody>
      </p:sp>
      <p:sp>
        <p:nvSpPr>
          <p:cNvPr id="59" name="Bogen 5">
            <a:extLst>
              <a:ext uri="{FF2B5EF4-FFF2-40B4-BE49-F238E27FC236}">
                <a16:creationId xmlns:a16="http://schemas.microsoft.com/office/drawing/2014/main" id="{A1E3FDB2-297D-454E-BA56-F02ECA916294}"/>
              </a:ext>
            </a:extLst>
          </p:cNvPr>
          <p:cNvSpPr/>
          <p:nvPr/>
        </p:nvSpPr>
        <p:spPr>
          <a:xfrm>
            <a:off x="4741810" y="3340415"/>
            <a:ext cx="485444" cy="419620"/>
          </a:xfrm>
          <a:prstGeom prst="arc">
            <a:avLst>
              <a:gd name="adj1" fmla="val 4014891"/>
              <a:gd name="adj2" fmla="val 0"/>
            </a:avLst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0" name="Textfeld 12">
            <a:extLst>
              <a:ext uri="{FF2B5EF4-FFF2-40B4-BE49-F238E27FC236}">
                <a16:creationId xmlns:a16="http://schemas.microsoft.com/office/drawing/2014/main" id="{5DDEF689-ED80-5446-A9FA-652ED0B9D885}"/>
              </a:ext>
            </a:extLst>
          </p:cNvPr>
          <p:cNvSpPr txBox="1"/>
          <p:nvPr/>
        </p:nvSpPr>
        <p:spPr>
          <a:xfrm>
            <a:off x="4459104" y="3273223"/>
            <a:ext cx="578328" cy="30008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350" i="1" dirty="0">
                <a:solidFill>
                  <a:prstClr val="black"/>
                </a:solidFill>
                <a:latin typeface="Calibri" panose="020F0502020204030204"/>
              </a:rPr>
              <a:t>state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C07A9F32-A82F-1242-87D7-1E11E6B6F407}"/>
              </a:ext>
            </a:extLst>
          </p:cNvPr>
          <p:cNvSpPr txBox="1"/>
          <p:nvPr/>
        </p:nvSpPr>
        <p:spPr>
          <a:xfrm>
            <a:off x="1340439" y="1891167"/>
            <a:ext cx="1556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Feed-forward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75D94E4-5FC1-3E44-B8D6-F616E97C713B}"/>
              </a:ext>
            </a:extLst>
          </p:cNvPr>
          <p:cNvSpPr txBox="1"/>
          <p:nvPr/>
        </p:nvSpPr>
        <p:spPr>
          <a:xfrm>
            <a:off x="5426025" y="1930854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Recurrent</a:t>
            </a:r>
            <a:endParaRPr lang="de-DE" dirty="0"/>
          </a:p>
        </p:txBody>
      </p:sp>
      <p:sp>
        <p:nvSpPr>
          <p:cNvPr id="63" name="Abgerundetes Rechteck 167">
            <a:extLst>
              <a:ext uri="{FF2B5EF4-FFF2-40B4-BE49-F238E27FC236}">
                <a16:creationId xmlns:a16="http://schemas.microsoft.com/office/drawing/2014/main" id="{150EA4F0-8F53-4449-B723-AA736B890923}"/>
              </a:ext>
            </a:extLst>
          </p:cNvPr>
          <p:cNvSpPr/>
          <p:nvPr/>
        </p:nvSpPr>
        <p:spPr>
          <a:xfrm>
            <a:off x="1402201" y="3485540"/>
            <a:ext cx="1536299" cy="401477"/>
          </a:xfrm>
          <a:prstGeom prst="roundRect">
            <a:avLst/>
          </a:prstGeom>
          <a:solidFill>
            <a:srgbClr val="E1F8D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Hidden</a:t>
            </a:r>
          </a:p>
        </p:txBody>
      </p:sp>
      <p:sp>
        <p:nvSpPr>
          <p:cNvPr id="64" name="Abgerundetes Rechteck 168">
            <a:extLst>
              <a:ext uri="{FF2B5EF4-FFF2-40B4-BE49-F238E27FC236}">
                <a16:creationId xmlns:a16="http://schemas.microsoft.com/office/drawing/2014/main" id="{0E1E8CC1-40EA-7342-B983-91CEEB48A129}"/>
              </a:ext>
            </a:extLst>
          </p:cNvPr>
          <p:cNvSpPr/>
          <p:nvPr/>
        </p:nvSpPr>
        <p:spPr>
          <a:xfrm>
            <a:off x="1402200" y="4124339"/>
            <a:ext cx="1536299" cy="401477"/>
          </a:xfrm>
          <a:prstGeom prst="roundRect">
            <a:avLst/>
          </a:prstGeom>
          <a:solidFill>
            <a:srgbClr val="A2CEE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Input</a:t>
            </a:r>
          </a:p>
        </p:txBody>
      </p:sp>
      <p:sp>
        <p:nvSpPr>
          <p:cNvPr id="65" name="Abgerundetes Rechteck 169">
            <a:extLst>
              <a:ext uri="{FF2B5EF4-FFF2-40B4-BE49-F238E27FC236}">
                <a16:creationId xmlns:a16="http://schemas.microsoft.com/office/drawing/2014/main" id="{BABD2A60-EEA4-FC48-BA64-AC07EF263299}"/>
              </a:ext>
            </a:extLst>
          </p:cNvPr>
          <p:cNvSpPr/>
          <p:nvPr/>
        </p:nvSpPr>
        <p:spPr>
          <a:xfrm>
            <a:off x="1402201" y="2846741"/>
            <a:ext cx="1536299" cy="401477"/>
          </a:xfrm>
          <a:prstGeom prst="roundRect">
            <a:avLst/>
          </a:prstGeom>
          <a:solidFill>
            <a:srgbClr val="DCACE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Output</a:t>
            </a:r>
          </a:p>
        </p:txBody>
      </p:sp>
      <p:cxnSp>
        <p:nvCxnSpPr>
          <p:cNvPr id="66" name="Gerade Verbindung mit Pfeil 171">
            <a:extLst>
              <a:ext uri="{FF2B5EF4-FFF2-40B4-BE49-F238E27FC236}">
                <a16:creationId xmlns:a16="http://schemas.microsoft.com/office/drawing/2014/main" id="{C22C8816-C200-C644-9B55-5FDFFA6B0240}"/>
              </a:ext>
            </a:extLst>
          </p:cNvPr>
          <p:cNvCxnSpPr>
            <a:stCxn id="64" idx="0"/>
            <a:endCxn id="63" idx="2"/>
          </p:cNvCxnSpPr>
          <p:nvPr/>
        </p:nvCxnSpPr>
        <p:spPr>
          <a:xfrm flipV="1">
            <a:off x="2170350" y="3887017"/>
            <a:ext cx="1" cy="237322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Gerade Verbindung mit Pfeil 172">
            <a:extLst>
              <a:ext uri="{FF2B5EF4-FFF2-40B4-BE49-F238E27FC236}">
                <a16:creationId xmlns:a16="http://schemas.microsoft.com/office/drawing/2014/main" id="{2510392B-BD59-9D42-AC37-4885FA2CDA8D}"/>
              </a:ext>
            </a:extLst>
          </p:cNvPr>
          <p:cNvCxnSpPr>
            <a:cxnSpLocks/>
            <a:stCxn id="63" idx="0"/>
            <a:endCxn id="65" idx="2"/>
          </p:cNvCxnSpPr>
          <p:nvPr/>
        </p:nvCxnSpPr>
        <p:spPr>
          <a:xfrm flipV="1">
            <a:off x="2170349" y="3248218"/>
            <a:ext cx="0" cy="237322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Abgerundetes Rechteck 167">
            <a:extLst>
              <a:ext uri="{FF2B5EF4-FFF2-40B4-BE49-F238E27FC236}">
                <a16:creationId xmlns:a16="http://schemas.microsoft.com/office/drawing/2014/main" id="{ED0757C6-D2B5-0C44-9E99-677A8CDB60AE}"/>
              </a:ext>
            </a:extLst>
          </p:cNvPr>
          <p:cNvSpPr/>
          <p:nvPr/>
        </p:nvSpPr>
        <p:spPr>
          <a:xfrm>
            <a:off x="5350400" y="3485540"/>
            <a:ext cx="1536299" cy="401477"/>
          </a:xfrm>
          <a:prstGeom prst="roundRect">
            <a:avLst/>
          </a:prstGeom>
          <a:solidFill>
            <a:srgbClr val="E1F8D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Hidden</a:t>
            </a:r>
          </a:p>
        </p:txBody>
      </p:sp>
      <p:sp>
        <p:nvSpPr>
          <p:cNvPr id="69" name="Abgerundetes Rechteck 168">
            <a:extLst>
              <a:ext uri="{FF2B5EF4-FFF2-40B4-BE49-F238E27FC236}">
                <a16:creationId xmlns:a16="http://schemas.microsoft.com/office/drawing/2014/main" id="{577CCC52-7855-A948-91B5-986D46E77913}"/>
              </a:ext>
            </a:extLst>
          </p:cNvPr>
          <p:cNvSpPr/>
          <p:nvPr/>
        </p:nvSpPr>
        <p:spPr>
          <a:xfrm>
            <a:off x="5350399" y="4124339"/>
            <a:ext cx="1536299" cy="401477"/>
          </a:xfrm>
          <a:prstGeom prst="roundRect">
            <a:avLst/>
          </a:prstGeom>
          <a:solidFill>
            <a:srgbClr val="A2CEE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Input</a:t>
            </a:r>
          </a:p>
        </p:txBody>
      </p:sp>
      <p:sp>
        <p:nvSpPr>
          <p:cNvPr id="70" name="Abgerundetes Rechteck 169">
            <a:extLst>
              <a:ext uri="{FF2B5EF4-FFF2-40B4-BE49-F238E27FC236}">
                <a16:creationId xmlns:a16="http://schemas.microsoft.com/office/drawing/2014/main" id="{02D5BD24-8562-4B40-9185-491FE4538D5A}"/>
              </a:ext>
            </a:extLst>
          </p:cNvPr>
          <p:cNvSpPr/>
          <p:nvPr/>
        </p:nvSpPr>
        <p:spPr>
          <a:xfrm>
            <a:off x="5350400" y="2846741"/>
            <a:ext cx="1536299" cy="401477"/>
          </a:xfrm>
          <a:prstGeom prst="roundRect">
            <a:avLst/>
          </a:prstGeom>
          <a:solidFill>
            <a:srgbClr val="DCACE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Output</a:t>
            </a:r>
          </a:p>
        </p:txBody>
      </p:sp>
      <p:cxnSp>
        <p:nvCxnSpPr>
          <p:cNvPr id="71" name="Gerade Verbindung mit Pfeil 171">
            <a:extLst>
              <a:ext uri="{FF2B5EF4-FFF2-40B4-BE49-F238E27FC236}">
                <a16:creationId xmlns:a16="http://schemas.microsoft.com/office/drawing/2014/main" id="{B2B15B69-48A7-1B47-AE4B-2210E84241BE}"/>
              </a:ext>
            </a:extLst>
          </p:cNvPr>
          <p:cNvCxnSpPr>
            <a:stCxn id="69" idx="0"/>
            <a:endCxn id="68" idx="2"/>
          </p:cNvCxnSpPr>
          <p:nvPr/>
        </p:nvCxnSpPr>
        <p:spPr>
          <a:xfrm flipV="1">
            <a:off x="6118549" y="3887017"/>
            <a:ext cx="1" cy="237322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Gerade Verbindung mit Pfeil 172">
            <a:extLst>
              <a:ext uri="{FF2B5EF4-FFF2-40B4-BE49-F238E27FC236}">
                <a16:creationId xmlns:a16="http://schemas.microsoft.com/office/drawing/2014/main" id="{089A6BCD-E58A-A14C-866D-BCCB7DD65E3F}"/>
              </a:ext>
            </a:extLst>
          </p:cNvPr>
          <p:cNvCxnSpPr>
            <a:cxnSpLocks/>
            <a:stCxn id="68" idx="0"/>
            <a:endCxn id="70" idx="2"/>
          </p:cNvCxnSpPr>
          <p:nvPr/>
        </p:nvCxnSpPr>
        <p:spPr>
          <a:xfrm flipV="1">
            <a:off x="6118548" y="3248218"/>
            <a:ext cx="0" cy="237322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784019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18DACE2-7D4B-EB43-862A-C6CFD6FE1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Unrolling</a:t>
            </a:r>
            <a:r>
              <a:rPr lang="de-DE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in time</a:t>
            </a:r>
          </a:p>
        </p:txBody>
      </p:sp>
      <p:sp>
        <p:nvSpPr>
          <p:cNvPr id="39" name="Abgerundetes Rechteck 167">
            <a:extLst>
              <a:ext uri="{FF2B5EF4-FFF2-40B4-BE49-F238E27FC236}">
                <a16:creationId xmlns:a16="http://schemas.microsoft.com/office/drawing/2014/main" id="{E6B72E3C-4EF5-AD47-AE16-F8E0455518AA}"/>
              </a:ext>
            </a:extLst>
          </p:cNvPr>
          <p:cNvSpPr/>
          <p:nvPr/>
        </p:nvSpPr>
        <p:spPr>
          <a:xfrm>
            <a:off x="855398" y="2696199"/>
            <a:ext cx="1053415" cy="401477"/>
          </a:xfrm>
          <a:prstGeom prst="roundRect">
            <a:avLst/>
          </a:prstGeom>
          <a:solidFill>
            <a:srgbClr val="E1F8D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Hidden</a:t>
            </a:r>
          </a:p>
        </p:txBody>
      </p:sp>
      <p:sp>
        <p:nvSpPr>
          <p:cNvPr id="40" name="Abgerundetes Rechteck 168">
            <a:extLst>
              <a:ext uri="{FF2B5EF4-FFF2-40B4-BE49-F238E27FC236}">
                <a16:creationId xmlns:a16="http://schemas.microsoft.com/office/drawing/2014/main" id="{EC900BBC-406C-254D-9B0D-81FED780EECF}"/>
              </a:ext>
            </a:extLst>
          </p:cNvPr>
          <p:cNvSpPr/>
          <p:nvPr/>
        </p:nvSpPr>
        <p:spPr>
          <a:xfrm>
            <a:off x="855396" y="3334998"/>
            <a:ext cx="1053416" cy="401477"/>
          </a:xfrm>
          <a:prstGeom prst="roundRect">
            <a:avLst/>
          </a:prstGeom>
          <a:solidFill>
            <a:srgbClr val="A2CEE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Input</a:t>
            </a:r>
          </a:p>
        </p:txBody>
      </p:sp>
      <p:sp>
        <p:nvSpPr>
          <p:cNvPr id="41" name="Abgerundetes Rechteck 169">
            <a:extLst>
              <a:ext uri="{FF2B5EF4-FFF2-40B4-BE49-F238E27FC236}">
                <a16:creationId xmlns:a16="http://schemas.microsoft.com/office/drawing/2014/main" id="{A14DC86F-4D62-BB4B-BA05-7FD71B93648A}"/>
              </a:ext>
            </a:extLst>
          </p:cNvPr>
          <p:cNvSpPr/>
          <p:nvPr/>
        </p:nvSpPr>
        <p:spPr>
          <a:xfrm>
            <a:off x="855397" y="2057400"/>
            <a:ext cx="1053414" cy="401477"/>
          </a:xfrm>
          <a:prstGeom prst="roundRect">
            <a:avLst/>
          </a:prstGeom>
          <a:solidFill>
            <a:srgbClr val="DCACE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Output</a:t>
            </a:r>
          </a:p>
        </p:txBody>
      </p:sp>
      <p:cxnSp>
        <p:nvCxnSpPr>
          <p:cNvPr id="42" name="Gerade Verbindung mit Pfeil 171">
            <a:extLst>
              <a:ext uri="{FF2B5EF4-FFF2-40B4-BE49-F238E27FC236}">
                <a16:creationId xmlns:a16="http://schemas.microsoft.com/office/drawing/2014/main" id="{A087DA30-B8A9-694B-81F7-341EDC3E66CC}"/>
              </a:ext>
            </a:extLst>
          </p:cNvPr>
          <p:cNvCxnSpPr>
            <a:cxnSpLocks/>
            <a:stCxn id="40" idx="0"/>
            <a:endCxn id="39" idx="2"/>
          </p:cNvCxnSpPr>
          <p:nvPr/>
        </p:nvCxnSpPr>
        <p:spPr>
          <a:xfrm flipV="1">
            <a:off x="1382104" y="3097676"/>
            <a:ext cx="0" cy="237322"/>
          </a:xfrm>
          <a:prstGeom prst="straightConnector1">
            <a:avLst/>
          </a:prstGeom>
          <a:ln>
            <a:headEnd type="none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Gerade Verbindung mit Pfeil 172">
            <a:extLst>
              <a:ext uri="{FF2B5EF4-FFF2-40B4-BE49-F238E27FC236}">
                <a16:creationId xmlns:a16="http://schemas.microsoft.com/office/drawing/2014/main" id="{06587ED2-7E34-EA41-A276-10887C98F9D1}"/>
              </a:ext>
            </a:extLst>
          </p:cNvPr>
          <p:cNvCxnSpPr>
            <a:cxnSpLocks/>
            <a:stCxn id="39" idx="0"/>
            <a:endCxn id="41" idx="2"/>
          </p:cNvCxnSpPr>
          <p:nvPr/>
        </p:nvCxnSpPr>
        <p:spPr>
          <a:xfrm flipV="1">
            <a:off x="1382104" y="2458877"/>
            <a:ext cx="0" cy="237322"/>
          </a:xfrm>
          <a:prstGeom prst="straightConnector1">
            <a:avLst/>
          </a:prstGeom>
          <a:ln>
            <a:headEnd type="none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Bogen 5">
            <a:extLst>
              <a:ext uri="{FF2B5EF4-FFF2-40B4-BE49-F238E27FC236}">
                <a16:creationId xmlns:a16="http://schemas.microsoft.com/office/drawing/2014/main" id="{A2E36210-58B8-A549-878C-5DE4C8A7CD92}"/>
              </a:ext>
            </a:extLst>
          </p:cNvPr>
          <p:cNvSpPr/>
          <p:nvPr/>
        </p:nvSpPr>
        <p:spPr>
          <a:xfrm>
            <a:off x="511306" y="2486389"/>
            <a:ext cx="485444" cy="419620"/>
          </a:xfrm>
          <a:prstGeom prst="arc">
            <a:avLst>
              <a:gd name="adj1" fmla="val 4014891"/>
              <a:gd name="adj2" fmla="val 0"/>
            </a:avLst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5" name="Textfeld 12">
            <a:extLst>
              <a:ext uri="{FF2B5EF4-FFF2-40B4-BE49-F238E27FC236}">
                <a16:creationId xmlns:a16="http://schemas.microsoft.com/office/drawing/2014/main" id="{9111DF2D-6464-AC4A-84BB-F90758221E23}"/>
              </a:ext>
            </a:extLst>
          </p:cNvPr>
          <p:cNvSpPr txBox="1"/>
          <p:nvPr/>
        </p:nvSpPr>
        <p:spPr>
          <a:xfrm>
            <a:off x="228600" y="2419197"/>
            <a:ext cx="578328" cy="30008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350" i="1" dirty="0">
                <a:solidFill>
                  <a:prstClr val="black"/>
                </a:solidFill>
                <a:latin typeface="Calibri" panose="020F0502020204030204"/>
              </a:rPr>
              <a:t>state</a:t>
            </a:r>
          </a:p>
        </p:txBody>
      </p:sp>
      <p:cxnSp>
        <p:nvCxnSpPr>
          <p:cNvPr id="46" name="Gerade Verbindung mit Pfeil 15">
            <a:extLst>
              <a:ext uri="{FF2B5EF4-FFF2-40B4-BE49-F238E27FC236}">
                <a16:creationId xmlns:a16="http://schemas.microsoft.com/office/drawing/2014/main" id="{88E11C37-6CFD-0E4C-AD7D-07006EAFAD80}"/>
              </a:ext>
            </a:extLst>
          </p:cNvPr>
          <p:cNvCxnSpPr>
            <a:cxnSpLocks/>
            <a:stCxn id="49" idx="3"/>
            <a:endCxn id="54" idx="1"/>
          </p:cNvCxnSpPr>
          <p:nvPr/>
        </p:nvCxnSpPr>
        <p:spPr>
          <a:xfrm flipV="1">
            <a:off x="3956212" y="2896936"/>
            <a:ext cx="559919" cy="3384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Textfeld 87">
            <a:extLst>
              <a:ext uri="{FF2B5EF4-FFF2-40B4-BE49-F238E27FC236}">
                <a16:creationId xmlns:a16="http://schemas.microsoft.com/office/drawing/2014/main" id="{D2F379A8-94B0-3047-AE0F-D89FA5404D74}"/>
              </a:ext>
            </a:extLst>
          </p:cNvPr>
          <p:cNvSpPr txBox="1"/>
          <p:nvPr/>
        </p:nvSpPr>
        <p:spPr>
          <a:xfrm>
            <a:off x="3989423" y="2614328"/>
            <a:ext cx="4934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200" i="1" dirty="0">
                <a:solidFill>
                  <a:prstClr val="black"/>
                </a:solidFill>
                <a:latin typeface="Calibri" panose="020F0502020204030204"/>
              </a:rPr>
              <a:t>state</a:t>
            </a:r>
          </a:p>
        </p:txBody>
      </p:sp>
      <p:sp>
        <p:nvSpPr>
          <p:cNvPr id="48" name="Textfeld 26">
            <a:extLst>
              <a:ext uri="{FF2B5EF4-FFF2-40B4-BE49-F238E27FC236}">
                <a16:creationId xmlns:a16="http://schemas.microsoft.com/office/drawing/2014/main" id="{38AD9AF3-FF92-ED48-9D64-2B12398EB6AA}"/>
              </a:ext>
            </a:extLst>
          </p:cNvPr>
          <p:cNvSpPr txBox="1"/>
          <p:nvPr/>
        </p:nvSpPr>
        <p:spPr>
          <a:xfrm>
            <a:off x="2061479" y="2593639"/>
            <a:ext cx="68580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3300" dirty="0">
                <a:solidFill>
                  <a:prstClr val="black"/>
                </a:solidFill>
                <a:latin typeface="Calibri" panose="020F0502020204030204"/>
              </a:rPr>
              <a:t>=</a:t>
            </a:r>
          </a:p>
        </p:txBody>
      </p:sp>
      <p:sp>
        <p:nvSpPr>
          <p:cNvPr id="49" name="Abgerundetes Rechteck 94">
            <a:extLst>
              <a:ext uri="{FF2B5EF4-FFF2-40B4-BE49-F238E27FC236}">
                <a16:creationId xmlns:a16="http://schemas.microsoft.com/office/drawing/2014/main" id="{B6940F49-D633-484F-8143-2026417B453F}"/>
              </a:ext>
            </a:extLst>
          </p:cNvPr>
          <p:cNvSpPr/>
          <p:nvPr/>
        </p:nvSpPr>
        <p:spPr>
          <a:xfrm>
            <a:off x="2902797" y="2699583"/>
            <a:ext cx="1053415" cy="401477"/>
          </a:xfrm>
          <a:prstGeom prst="roundRect">
            <a:avLst/>
          </a:prstGeom>
          <a:solidFill>
            <a:srgbClr val="E1F8D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Hidden</a:t>
            </a:r>
          </a:p>
        </p:txBody>
      </p:sp>
      <p:sp>
        <p:nvSpPr>
          <p:cNvPr id="50" name="Abgerundetes Rechteck 95">
            <a:extLst>
              <a:ext uri="{FF2B5EF4-FFF2-40B4-BE49-F238E27FC236}">
                <a16:creationId xmlns:a16="http://schemas.microsoft.com/office/drawing/2014/main" id="{E8CC5447-68C1-DA41-99CC-852598683FD5}"/>
              </a:ext>
            </a:extLst>
          </p:cNvPr>
          <p:cNvSpPr/>
          <p:nvPr/>
        </p:nvSpPr>
        <p:spPr>
          <a:xfrm>
            <a:off x="2902795" y="3338382"/>
            <a:ext cx="1053416" cy="401477"/>
          </a:xfrm>
          <a:prstGeom prst="roundRect">
            <a:avLst/>
          </a:prstGeom>
          <a:solidFill>
            <a:srgbClr val="A2CEE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Input 1</a:t>
            </a:r>
          </a:p>
        </p:txBody>
      </p:sp>
      <p:sp>
        <p:nvSpPr>
          <p:cNvPr id="51" name="Abgerundetes Rechteck 96">
            <a:extLst>
              <a:ext uri="{FF2B5EF4-FFF2-40B4-BE49-F238E27FC236}">
                <a16:creationId xmlns:a16="http://schemas.microsoft.com/office/drawing/2014/main" id="{0E9155B4-90E4-0645-A51D-CC9D554955FB}"/>
              </a:ext>
            </a:extLst>
          </p:cNvPr>
          <p:cNvSpPr/>
          <p:nvPr/>
        </p:nvSpPr>
        <p:spPr>
          <a:xfrm>
            <a:off x="2902796" y="2060784"/>
            <a:ext cx="1053414" cy="401477"/>
          </a:xfrm>
          <a:prstGeom prst="roundRect">
            <a:avLst/>
          </a:prstGeom>
          <a:solidFill>
            <a:srgbClr val="DCACE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Output 1</a:t>
            </a:r>
          </a:p>
        </p:txBody>
      </p:sp>
      <p:cxnSp>
        <p:nvCxnSpPr>
          <p:cNvPr id="52" name="Gerade Verbindung mit Pfeil 97">
            <a:extLst>
              <a:ext uri="{FF2B5EF4-FFF2-40B4-BE49-F238E27FC236}">
                <a16:creationId xmlns:a16="http://schemas.microsoft.com/office/drawing/2014/main" id="{A9B4DE7F-7804-6A40-BECB-C7C759477121}"/>
              </a:ext>
            </a:extLst>
          </p:cNvPr>
          <p:cNvCxnSpPr>
            <a:cxnSpLocks/>
            <a:stCxn id="50" idx="0"/>
            <a:endCxn id="49" idx="2"/>
          </p:cNvCxnSpPr>
          <p:nvPr/>
        </p:nvCxnSpPr>
        <p:spPr>
          <a:xfrm flipV="1">
            <a:off x="3429503" y="3101060"/>
            <a:ext cx="0" cy="237322"/>
          </a:xfrm>
          <a:prstGeom prst="straightConnector1">
            <a:avLst/>
          </a:prstGeom>
          <a:ln>
            <a:headEnd type="none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Gerade Verbindung mit Pfeil 98">
            <a:extLst>
              <a:ext uri="{FF2B5EF4-FFF2-40B4-BE49-F238E27FC236}">
                <a16:creationId xmlns:a16="http://schemas.microsoft.com/office/drawing/2014/main" id="{003CCCF7-E195-F64D-8299-61E184D7967B}"/>
              </a:ext>
            </a:extLst>
          </p:cNvPr>
          <p:cNvCxnSpPr>
            <a:cxnSpLocks/>
            <a:stCxn id="49" idx="0"/>
            <a:endCxn id="51" idx="2"/>
          </p:cNvCxnSpPr>
          <p:nvPr/>
        </p:nvCxnSpPr>
        <p:spPr>
          <a:xfrm flipV="1">
            <a:off x="3429503" y="2462261"/>
            <a:ext cx="0" cy="237322"/>
          </a:xfrm>
          <a:prstGeom prst="straightConnector1">
            <a:avLst/>
          </a:prstGeom>
          <a:ln>
            <a:headEnd type="none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Abgerundetes Rechteck 105">
            <a:extLst>
              <a:ext uri="{FF2B5EF4-FFF2-40B4-BE49-F238E27FC236}">
                <a16:creationId xmlns:a16="http://schemas.microsoft.com/office/drawing/2014/main" id="{EF00A6A3-10BD-6640-ABBD-26BA4768FDC0}"/>
              </a:ext>
            </a:extLst>
          </p:cNvPr>
          <p:cNvSpPr/>
          <p:nvPr/>
        </p:nvSpPr>
        <p:spPr>
          <a:xfrm>
            <a:off x="4516131" y="2696199"/>
            <a:ext cx="1053415" cy="401477"/>
          </a:xfrm>
          <a:prstGeom prst="roundRect">
            <a:avLst/>
          </a:prstGeom>
          <a:solidFill>
            <a:srgbClr val="E1F8D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prstClr val="black"/>
                </a:solidFill>
                <a:latin typeface="Calibri" panose="020F0502020204030204"/>
              </a:rPr>
              <a:t>Hidden</a:t>
            </a:r>
          </a:p>
        </p:txBody>
      </p:sp>
      <p:sp>
        <p:nvSpPr>
          <p:cNvPr id="55" name="Abgerundetes Rechteck 106">
            <a:extLst>
              <a:ext uri="{FF2B5EF4-FFF2-40B4-BE49-F238E27FC236}">
                <a16:creationId xmlns:a16="http://schemas.microsoft.com/office/drawing/2014/main" id="{F631EF7B-B42A-1746-B80B-DCC223D598B5}"/>
              </a:ext>
            </a:extLst>
          </p:cNvPr>
          <p:cNvSpPr/>
          <p:nvPr/>
        </p:nvSpPr>
        <p:spPr>
          <a:xfrm>
            <a:off x="4516129" y="3334998"/>
            <a:ext cx="1053416" cy="401477"/>
          </a:xfrm>
          <a:prstGeom prst="roundRect">
            <a:avLst/>
          </a:prstGeom>
          <a:solidFill>
            <a:srgbClr val="A2CEE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Input 2</a:t>
            </a:r>
          </a:p>
        </p:txBody>
      </p:sp>
      <p:sp>
        <p:nvSpPr>
          <p:cNvPr id="56" name="Abgerundetes Rechteck 107">
            <a:extLst>
              <a:ext uri="{FF2B5EF4-FFF2-40B4-BE49-F238E27FC236}">
                <a16:creationId xmlns:a16="http://schemas.microsoft.com/office/drawing/2014/main" id="{45874205-22D5-7A4E-9B2E-C0D84DD1433B}"/>
              </a:ext>
            </a:extLst>
          </p:cNvPr>
          <p:cNvSpPr/>
          <p:nvPr/>
        </p:nvSpPr>
        <p:spPr>
          <a:xfrm>
            <a:off x="4516130" y="2057400"/>
            <a:ext cx="1053414" cy="401477"/>
          </a:xfrm>
          <a:prstGeom prst="roundRect">
            <a:avLst/>
          </a:prstGeom>
          <a:solidFill>
            <a:srgbClr val="DCACE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Output 2</a:t>
            </a:r>
          </a:p>
        </p:txBody>
      </p:sp>
      <p:cxnSp>
        <p:nvCxnSpPr>
          <p:cNvPr id="57" name="Gerade Verbindung mit Pfeil 108">
            <a:extLst>
              <a:ext uri="{FF2B5EF4-FFF2-40B4-BE49-F238E27FC236}">
                <a16:creationId xmlns:a16="http://schemas.microsoft.com/office/drawing/2014/main" id="{0AC79F37-D4F0-B244-B23C-13DB6DC94E2E}"/>
              </a:ext>
            </a:extLst>
          </p:cNvPr>
          <p:cNvCxnSpPr>
            <a:cxnSpLocks/>
            <a:stCxn id="55" idx="0"/>
            <a:endCxn id="54" idx="2"/>
          </p:cNvCxnSpPr>
          <p:nvPr/>
        </p:nvCxnSpPr>
        <p:spPr>
          <a:xfrm flipV="1">
            <a:off x="5042837" y="3097676"/>
            <a:ext cx="0" cy="237322"/>
          </a:xfrm>
          <a:prstGeom prst="straightConnector1">
            <a:avLst/>
          </a:prstGeom>
          <a:ln>
            <a:headEnd type="none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Gerade Verbindung mit Pfeil 109">
            <a:extLst>
              <a:ext uri="{FF2B5EF4-FFF2-40B4-BE49-F238E27FC236}">
                <a16:creationId xmlns:a16="http://schemas.microsoft.com/office/drawing/2014/main" id="{2301A6BF-D4B7-F447-8CC9-AC9221F923CB}"/>
              </a:ext>
            </a:extLst>
          </p:cNvPr>
          <p:cNvCxnSpPr>
            <a:cxnSpLocks/>
            <a:stCxn id="54" idx="0"/>
            <a:endCxn id="56" idx="2"/>
          </p:cNvCxnSpPr>
          <p:nvPr/>
        </p:nvCxnSpPr>
        <p:spPr>
          <a:xfrm flipV="1">
            <a:off x="5042837" y="2458877"/>
            <a:ext cx="0" cy="237322"/>
          </a:xfrm>
          <a:prstGeom prst="straightConnector1">
            <a:avLst/>
          </a:prstGeom>
          <a:ln>
            <a:headEnd type="none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Gerade Verbindung mit Pfeil 112">
            <a:extLst>
              <a:ext uri="{FF2B5EF4-FFF2-40B4-BE49-F238E27FC236}">
                <a16:creationId xmlns:a16="http://schemas.microsoft.com/office/drawing/2014/main" id="{970A7FB9-B491-4043-ABD0-45AB2F0255A5}"/>
              </a:ext>
            </a:extLst>
          </p:cNvPr>
          <p:cNvCxnSpPr>
            <a:cxnSpLocks/>
            <a:stCxn id="54" idx="3"/>
            <a:endCxn id="61" idx="1"/>
          </p:cNvCxnSpPr>
          <p:nvPr/>
        </p:nvCxnSpPr>
        <p:spPr>
          <a:xfrm>
            <a:off x="5569546" y="2896936"/>
            <a:ext cx="547319" cy="0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Textfeld 113">
            <a:extLst>
              <a:ext uri="{FF2B5EF4-FFF2-40B4-BE49-F238E27FC236}">
                <a16:creationId xmlns:a16="http://schemas.microsoft.com/office/drawing/2014/main" id="{08A2CD45-D457-D141-9293-83C6495EF967}"/>
              </a:ext>
            </a:extLst>
          </p:cNvPr>
          <p:cNvSpPr txBox="1"/>
          <p:nvPr/>
        </p:nvSpPr>
        <p:spPr>
          <a:xfrm>
            <a:off x="5590157" y="2614328"/>
            <a:ext cx="4934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200" i="1" dirty="0">
                <a:solidFill>
                  <a:prstClr val="black"/>
                </a:solidFill>
                <a:latin typeface="Calibri" panose="020F0502020204030204"/>
              </a:rPr>
              <a:t>state</a:t>
            </a:r>
          </a:p>
        </p:txBody>
      </p:sp>
      <p:sp>
        <p:nvSpPr>
          <p:cNvPr id="61" name="Abgerundetes Rechteck 114">
            <a:extLst>
              <a:ext uri="{FF2B5EF4-FFF2-40B4-BE49-F238E27FC236}">
                <a16:creationId xmlns:a16="http://schemas.microsoft.com/office/drawing/2014/main" id="{FEC077B5-1700-3647-87E9-7204D6D9152C}"/>
              </a:ext>
            </a:extLst>
          </p:cNvPr>
          <p:cNvSpPr/>
          <p:nvPr/>
        </p:nvSpPr>
        <p:spPr>
          <a:xfrm>
            <a:off x="6116865" y="2696199"/>
            <a:ext cx="1053415" cy="401477"/>
          </a:xfrm>
          <a:prstGeom prst="roundRect">
            <a:avLst/>
          </a:prstGeom>
          <a:solidFill>
            <a:srgbClr val="E1F8D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prstClr val="black"/>
                </a:solidFill>
                <a:latin typeface="Calibri" panose="020F0502020204030204"/>
              </a:rPr>
              <a:t>Hidden</a:t>
            </a:r>
          </a:p>
        </p:txBody>
      </p:sp>
      <p:sp>
        <p:nvSpPr>
          <p:cNvPr id="62" name="Abgerundetes Rechteck 115">
            <a:extLst>
              <a:ext uri="{FF2B5EF4-FFF2-40B4-BE49-F238E27FC236}">
                <a16:creationId xmlns:a16="http://schemas.microsoft.com/office/drawing/2014/main" id="{B6693FFE-C125-6744-9DC7-D77EF4CCCD00}"/>
              </a:ext>
            </a:extLst>
          </p:cNvPr>
          <p:cNvSpPr/>
          <p:nvPr/>
        </p:nvSpPr>
        <p:spPr>
          <a:xfrm>
            <a:off x="6116863" y="3334998"/>
            <a:ext cx="1053416" cy="401477"/>
          </a:xfrm>
          <a:prstGeom prst="roundRect">
            <a:avLst/>
          </a:prstGeom>
          <a:solidFill>
            <a:srgbClr val="A2CEE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Input ..</a:t>
            </a:r>
          </a:p>
        </p:txBody>
      </p:sp>
      <p:sp>
        <p:nvSpPr>
          <p:cNvPr id="63" name="Abgerundetes Rechteck 116">
            <a:extLst>
              <a:ext uri="{FF2B5EF4-FFF2-40B4-BE49-F238E27FC236}">
                <a16:creationId xmlns:a16="http://schemas.microsoft.com/office/drawing/2014/main" id="{723CD3D7-C724-C246-B388-12B238BB555B}"/>
              </a:ext>
            </a:extLst>
          </p:cNvPr>
          <p:cNvSpPr/>
          <p:nvPr/>
        </p:nvSpPr>
        <p:spPr>
          <a:xfrm>
            <a:off x="6116864" y="2057400"/>
            <a:ext cx="1053414" cy="401477"/>
          </a:xfrm>
          <a:prstGeom prst="roundRect">
            <a:avLst/>
          </a:prstGeom>
          <a:solidFill>
            <a:srgbClr val="DCACE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Output ..</a:t>
            </a:r>
          </a:p>
        </p:txBody>
      </p:sp>
      <p:cxnSp>
        <p:nvCxnSpPr>
          <p:cNvPr id="64" name="Gerade Verbindung mit Pfeil 117">
            <a:extLst>
              <a:ext uri="{FF2B5EF4-FFF2-40B4-BE49-F238E27FC236}">
                <a16:creationId xmlns:a16="http://schemas.microsoft.com/office/drawing/2014/main" id="{7ABF3D34-4549-F64F-9F4D-1C8C02ECBEBA}"/>
              </a:ext>
            </a:extLst>
          </p:cNvPr>
          <p:cNvCxnSpPr>
            <a:cxnSpLocks/>
            <a:stCxn id="62" idx="0"/>
            <a:endCxn id="61" idx="2"/>
          </p:cNvCxnSpPr>
          <p:nvPr/>
        </p:nvCxnSpPr>
        <p:spPr>
          <a:xfrm flipV="1">
            <a:off x="6643571" y="3097676"/>
            <a:ext cx="0" cy="237322"/>
          </a:xfrm>
          <a:prstGeom prst="straightConnector1">
            <a:avLst/>
          </a:prstGeom>
          <a:ln>
            <a:headEnd type="none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Gerade Verbindung mit Pfeil 118">
            <a:extLst>
              <a:ext uri="{FF2B5EF4-FFF2-40B4-BE49-F238E27FC236}">
                <a16:creationId xmlns:a16="http://schemas.microsoft.com/office/drawing/2014/main" id="{7AB3A486-B572-D347-B5BB-1806F20AF219}"/>
              </a:ext>
            </a:extLst>
          </p:cNvPr>
          <p:cNvCxnSpPr>
            <a:cxnSpLocks/>
            <a:stCxn id="61" idx="0"/>
            <a:endCxn id="63" idx="2"/>
          </p:cNvCxnSpPr>
          <p:nvPr/>
        </p:nvCxnSpPr>
        <p:spPr>
          <a:xfrm flipV="1">
            <a:off x="6643571" y="2458877"/>
            <a:ext cx="0" cy="237322"/>
          </a:xfrm>
          <a:prstGeom prst="straightConnector1">
            <a:avLst/>
          </a:prstGeom>
          <a:ln>
            <a:headEnd type="none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Gerade Verbindung mit Pfeil 123">
            <a:extLst>
              <a:ext uri="{FF2B5EF4-FFF2-40B4-BE49-F238E27FC236}">
                <a16:creationId xmlns:a16="http://schemas.microsoft.com/office/drawing/2014/main" id="{691F880E-0528-5143-BBAE-E4B00CC9195F}"/>
              </a:ext>
            </a:extLst>
          </p:cNvPr>
          <p:cNvCxnSpPr>
            <a:cxnSpLocks/>
            <a:stCxn id="61" idx="3"/>
            <a:endCxn id="68" idx="1"/>
          </p:cNvCxnSpPr>
          <p:nvPr/>
        </p:nvCxnSpPr>
        <p:spPr>
          <a:xfrm>
            <a:off x="7170277" y="2896936"/>
            <a:ext cx="539306" cy="0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Textfeld 124">
            <a:extLst>
              <a:ext uri="{FF2B5EF4-FFF2-40B4-BE49-F238E27FC236}">
                <a16:creationId xmlns:a16="http://schemas.microsoft.com/office/drawing/2014/main" id="{77C99689-A8D1-9D44-BD52-6FDE7AF756D2}"/>
              </a:ext>
            </a:extLst>
          </p:cNvPr>
          <p:cNvSpPr txBox="1"/>
          <p:nvPr/>
        </p:nvSpPr>
        <p:spPr>
          <a:xfrm>
            <a:off x="7182877" y="2614328"/>
            <a:ext cx="4934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200" i="1" dirty="0">
                <a:solidFill>
                  <a:prstClr val="black"/>
                </a:solidFill>
                <a:latin typeface="Calibri" panose="020F0502020204030204"/>
              </a:rPr>
              <a:t>state</a:t>
            </a:r>
          </a:p>
        </p:txBody>
      </p:sp>
      <p:sp>
        <p:nvSpPr>
          <p:cNvPr id="68" name="Abgerundetes Rechteck 125">
            <a:extLst>
              <a:ext uri="{FF2B5EF4-FFF2-40B4-BE49-F238E27FC236}">
                <a16:creationId xmlns:a16="http://schemas.microsoft.com/office/drawing/2014/main" id="{7BD68E0E-10B4-7745-9D1D-AD1247D5EB9C}"/>
              </a:ext>
            </a:extLst>
          </p:cNvPr>
          <p:cNvSpPr/>
          <p:nvPr/>
        </p:nvSpPr>
        <p:spPr>
          <a:xfrm>
            <a:off x="7709585" y="2696199"/>
            <a:ext cx="1053415" cy="401477"/>
          </a:xfrm>
          <a:prstGeom prst="roundRect">
            <a:avLst/>
          </a:prstGeom>
          <a:solidFill>
            <a:srgbClr val="E1F8D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prstClr val="black"/>
                </a:solidFill>
                <a:latin typeface="Calibri" panose="020F0502020204030204"/>
              </a:rPr>
              <a:t>Hidden</a:t>
            </a:r>
          </a:p>
        </p:txBody>
      </p:sp>
      <p:sp>
        <p:nvSpPr>
          <p:cNvPr id="69" name="Abgerundetes Rechteck 126">
            <a:extLst>
              <a:ext uri="{FF2B5EF4-FFF2-40B4-BE49-F238E27FC236}">
                <a16:creationId xmlns:a16="http://schemas.microsoft.com/office/drawing/2014/main" id="{741C1AD1-283A-784F-85FC-43880E99BD06}"/>
              </a:ext>
            </a:extLst>
          </p:cNvPr>
          <p:cNvSpPr/>
          <p:nvPr/>
        </p:nvSpPr>
        <p:spPr>
          <a:xfrm>
            <a:off x="7709583" y="3334998"/>
            <a:ext cx="1053416" cy="401477"/>
          </a:xfrm>
          <a:prstGeom prst="roundRect">
            <a:avLst/>
          </a:prstGeom>
          <a:solidFill>
            <a:srgbClr val="A2CEE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Input N</a:t>
            </a:r>
          </a:p>
        </p:txBody>
      </p:sp>
      <p:sp>
        <p:nvSpPr>
          <p:cNvPr id="70" name="Abgerundetes Rechteck 127">
            <a:extLst>
              <a:ext uri="{FF2B5EF4-FFF2-40B4-BE49-F238E27FC236}">
                <a16:creationId xmlns:a16="http://schemas.microsoft.com/office/drawing/2014/main" id="{10780D83-0E76-1745-A57C-D8CA9E0A1DA5}"/>
              </a:ext>
            </a:extLst>
          </p:cNvPr>
          <p:cNvSpPr/>
          <p:nvPr/>
        </p:nvSpPr>
        <p:spPr>
          <a:xfrm>
            <a:off x="7709584" y="2057400"/>
            <a:ext cx="1053414" cy="401477"/>
          </a:xfrm>
          <a:prstGeom prst="roundRect">
            <a:avLst/>
          </a:prstGeom>
          <a:solidFill>
            <a:srgbClr val="DCACE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Output N</a:t>
            </a:r>
          </a:p>
        </p:txBody>
      </p:sp>
      <p:cxnSp>
        <p:nvCxnSpPr>
          <p:cNvPr id="71" name="Gerade Verbindung mit Pfeil 128">
            <a:extLst>
              <a:ext uri="{FF2B5EF4-FFF2-40B4-BE49-F238E27FC236}">
                <a16:creationId xmlns:a16="http://schemas.microsoft.com/office/drawing/2014/main" id="{504C712A-EE5A-F64B-966E-A018F28E5E08}"/>
              </a:ext>
            </a:extLst>
          </p:cNvPr>
          <p:cNvCxnSpPr>
            <a:cxnSpLocks/>
            <a:stCxn id="69" idx="0"/>
            <a:endCxn id="68" idx="2"/>
          </p:cNvCxnSpPr>
          <p:nvPr/>
        </p:nvCxnSpPr>
        <p:spPr>
          <a:xfrm flipV="1">
            <a:off x="8236291" y="3097676"/>
            <a:ext cx="0" cy="237322"/>
          </a:xfrm>
          <a:prstGeom prst="straightConnector1">
            <a:avLst/>
          </a:prstGeom>
          <a:ln>
            <a:headEnd type="none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Gerade Verbindung mit Pfeil 129">
            <a:extLst>
              <a:ext uri="{FF2B5EF4-FFF2-40B4-BE49-F238E27FC236}">
                <a16:creationId xmlns:a16="http://schemas.microsoft.com/office/drawing/2014/main" id="{A5CDA19C-4800-454C-A7D2-687015AEDF76}"/>
              </a:ext>
            </a:extLst>
          </p:cNvPr>
          <p:cNvCxnSpPr>
            <a:cxnSpLocks/>
            <a:stCxn id="68" idx="0"/>
            <a:endCxn id="70" idx="2"/>
          </p:cNvCxnSpPr>
          <p:nvPr/>
        </p:nvCxnSpPr>
        <p:spPr>
          <a:xfrm flipV="1">
            <a:off x="8236291" y="2458877"/>
            <a:ext cx="0" cy="237322"/>
          </a:xfrm>
          <a:prstGeom prst="straightConnector1">
            <a:avLst/>
          </a:prstGeom>
          <a:ln>
            <a:headEnd type="none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8" name="Content Placeholder 7">
            <a:extLst>
              <a:ext uri="{FF2B5EF4-FFF2-40B4-BE49-F238E27FC236}">
                <a16:creationId xmlns:a16="http://schemas.microsoft.com/office/drawing/2014/main" id="{230C9E51-6693-3147-87AD-9446DAD0B3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9350" t="44439" r="77083" b="23858"/>
          <a:stretch/>
        </p:blipFill>
        <p:spPr>
          <a:xfrm>
            <a:off x="3242600" y="3941135"/>
            <a:ext cx="373805" cy="1436662"/>
          </a:xfrm>
          <a:prstGeom prst="rect">
            <a:avLst/>
          </a:prstGeom>
        </p:spPr>
      </p:pic>
      <p:pic>
        <p:nvPicPr>
          <p:cNvPr id="73" name="Content Placeholder 7">
            <a:extLst>
              <a:ext uri="{FF2B5EF4-FFF2-40B4-BE49-F238E27FC236}">
                <a16:creationId xmlns:a16="http://schemas.microsoft.com/office/drawing/2014/main" id="{F9B1626E-C8ED-5B4B-B5F3-6233A06A50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350" t="44439" r="77083" b="23858"/>
          <a:stretch/>
        </p:blipFill>
        <p:spPr bwMode="auto">
          <a:xfrm>
            <a:off x="4890646" y="3941135"/>
            <a:ext cx="373805" cy="1436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5" name="Content Placeholder 7">
            <a:extLst>
              <a:ext uri="{FF2B5EF4-FFF2-40B4-BE49-F238E27FC236}">
                <a16:creationId xmlns:a16="http://schemas.microsoft.com/office/drawing/2014/main" id="{CA4AB66C-C0B8-E743-91EA-47DAB0F590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350" t="44439" r="77083" b="23858"/>
          <a:stretch/>
        </p:blipFill>
        <p:spPr bwMode="auto">
          <a:xfrm>
            <a:off x="8069781" y="3941135"/>
            <a:ext cx="373805" cy="1436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38944C7-E665-F246-BE2C-784FB2AF856B}"/>
              </a:ext>
            </a:extLst>
          </p:cNvPr>
          <p:cNvSpPr/>
          <p:nvPr/>
        </p:nvSpPr>
        <p:spPr>
          <a:xfrm>
            <a:off x="3242600" y="5428783"/>
            <a:ext cx="5560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de-DE" dirty="0">
                <a:solidFill>
                  <a:srgbClr val="004993"/>
                </a:solidFill>
                <a:latin typeface="Courier" pitchFamily="2" charset="0"/>
                <a:cs typeface="Arial" panose="020B0604020202020204" pitchFamily="34" charset="0"/>
              </a:rPr>
              <a:t>I</a:t>
            </a:r>
            <a:endParaRPr lang="de-DE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0554810-CC09-4442-AC44-B479893DD928}"/>
              </a:ext>
            </a:extLst>
          </p:cNvPr>
          <p:cNvSpPr/>
          <p:nvPr/>
        </p:nvSpPr>
        <p:spPr>
          <a:xfrm>
            <a:off x="6259759" y="4440097"/>
            <a:ext cx="5982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defTabSz="685800" fontAlgn="auto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>
                <a:solidFill>
                  <a:srgbClr val="004993"/>
                </a:solidFill>
                <a:latin typeface="Courier" pitchFamily="2" charset="0"/>
              </a:rPr>
              <a:t>...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A8F5EC51-ABE7-F742-8520-C7955A465D48}"/>
              </a:ext>
            </a:extLst>
          </p:cNvPr>
          <p:cNvSpPr/>
          <p:nvPr/>
        </p:nvSpPr>
        <p:spPr>
          <a:xfrm>
            <a:off x="4748016" y="5458085"/>
            <a:ext cx="8215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de-DE" dirty="0">
                <a:solidFill>
                  <a:srgbClr val="004993"/>
                </a:solidFill>
                <a:latin typeface="Courier" pitchFamily="2" charset="0"/>
                <a:cs typeface="Arial" panose="020B0604020202020204" pitchFamily="34" charset="0"/>
              </a:rPr>
              <a:t>like</a:t>
            </a:r>
            <a:endParaRPr lang="de-DE" dirty="0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376704D2-852C-4B4A-B53B-20492B7805AF}"/>
              </a:ext>
            </a:extLst>
          </p:cNvPr>
          <p:cNvSpPr/>
          <p:nvPr/>
        </p:nvSpPr>
        <p:spPr>
          <a:xfrm>
            <a:off x="7560593" y="5411500"/>
            <a:ext cx="151263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de-DE" dirty="0">
                <a:solidFill>
                  <a:srgbClr val="004993"/>
                </a:solidFill>
                <a:latin typeface="Courier" pitchFamily="2" charset="0"/>
                <a:cs typeface="Arial" panose="020B0604020202020204" pitchFamily="34" charset="0"/>
              </a:rPr>
              <a:t>expensive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8761371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18DACE2-7D4B-EB43-862A-C6CFD6FE1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Unrolling</a:t>
            </a:r>
            <a:r>
              <a:rPr lang="de-DE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in time</a:t>
            </a:r>
          </a:p>
        </p:txBody>
      </p:sp>
      <p:sp>
        <p:nvSpPr>
          <p:cNvPr id="39" name="Abgerundetes Rechteck 167">
            <a:extLst>
              <a:ext uri="{FF2B5EF4-FFF2-40B4-BE49-F238E27FC236}">
                <a16:creationId xmlns:a16="http://schemas.microsoft.com/office/drawing/2014/main" id="{E6B72E3C-4EF5-AD47-AE16-F8E0455518AA}"/>
              </a:ext>
            </a:extLst>
          </p:cNvPr>
          <p:cNvSpPr/>
          <p:nvPr/>
        </p:nvSpPr>
        <p:spPr>
          <a:xfrm>
            <a:off x="855398" y="2696199"/>
            <a:ext cx="1053415" cy="401477"/>
          </a:xfrm>
          <a:prstGeom prst="roundRect">
            <a:avLst/>
          </a:prstGeom>
          <a:solidFill>
            <a:srgbClr val="E1F8D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Hidden</a:t>
            </a:r>
          </a:p>
        </p:txBody>
      </p:sp>
      <p:sp>
        <p:nvSpPr>
          <p:cNvPr id="40" name="Abgerundetes Rechteck 168">
            <a:extLst>
              <a:ext uri="{FF2B5EF4-FFF2-40B4-BE49-F238E27FC236}">
                <a16:creationId xmlns:a16="http://schemas.microsoft.com/office/drawing/2014/main" id="{EC900BBC-406C-254D-9B0D-81FED780EECF}"/>
              </a:ext>
            </a:extLst>
          </p:cNvPr>
          <p:cNvSpPr/>
          <p:nvPr/>
        </p:nvSpPr>
        <p:spPr>
          <a:xfrm>
            <a:off x="855396" y="3334998"/>
            <a:ext cx="1053416" cy="401477"/>
          </a:xfrm>
          <a:prstGeom prst="roundRect">
            <a:avLst/>
          </a:prstGeom>
          <a:solidFill>
            <a:srgbClr val="A2CEE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Input</a:t>
            </a:r>
          </a:p>
        </p:txBody>
      </p:sp>
      <p:sp>
        <p:nvSpPr>
          <p:cNvPr id="41" name="Abgerundetes Rechteck 169">
            <a:extLst>
              <a:ext uri="{FF2B5EF4-FFF2-40B4-BE49-F238E27FC236}">
                <a16:creationId xmlns:a16="http://schemas.microsoft.com/office/drawing/2014/main" id="{A14DC86F-4D62-BB4B-BA05-7FD71B93648A}"/>
              </a:ext>
            </a:extLst>
          </p:cNvPr>
          <p:cNvSpPr/>
          <p:nvPr/>
        </p:nvSpPr>
        <p:spPr>
          <a:xfrm>
            <a:off x="855397" y="2057400"/>
            <a:ext cx="1053414" cy="401477"/>
          </a:xfrm>
          <a:prstGeom prst="roundRect">
            <a:avLst/>
          </a:prstGeom>
          <a:solidFill>
            <a:srgbClr val="DCACE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Output</a:t>
            </a:r>
          </a:p>
        </p:txBody>
      </p:sp>
      <p:cxnSp>
        <p:nvCxnSpPr>
          <p:cNvPr id="42" name="Gerade Verbindung mit Pfeil 171">
            <a:extLst>
              <a:ext uri="{FF2B5EF4-FFF2-40B4-BE49-F238E27FC236}">
                <a16:creationId xmlns:a16="http://schemas.microsoft.com/office/drawing/2014/main" id="{A087DA30-B8A9-694B-81F7-341EDC3E66CC}"/>
              </a:ext>
            </a:extLst>
          </p:cNvPr>
          <p:cNvCxnSpPr>
            <a:cxnSpLocks/>
            <a:stCxn id="40" idx="0"/>
            <a:endCxn id="39" idx="2"/>
          </p:cNvCxnSpPr>
          <p:nvPr/>
        </p:nvCxnSpPr>
        <p:spPr>
          <a:xfrm flipV="1">
            <a:off x="1382104" y="3097676"/>
            <a:ext cx="0" cy="237322"/>
          </a:xfrm>
          <a:prstGeom prst="straightConnector1">
            <a:avLst/>
          </a:prstGeom>
          <a:ln>
            <a:headEnd type="none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Gerade Verbindung mit Pfeil 172">
            <a:extLst>
              <a:ext uri="{FF2B5EF4-FFF2-40B4-BE49-F238E27FC236}">
                <a16:creationId xmlns:a16="http://schemas.microsoft.com/office/drawing/2014/main" id="{06587ED2-7E34-EA41-A276-10887C98F9D1}"/>
              </a:ext>
            </a:extLst>
          </p:cNvPr>
          <p:cNvCxnSpPr>
            <a:cxnSpLocks/>
            <a:stCxn id="39" idx="0"/>
            <a:endCxn id="41" idx="2"/>
          </p:cNvCxnSpPr>
          <p:nvPr/>
        </p:nvCxnSpPr>
        <p:spPr>
          <a:xfrm flipV="1">
            <a:off x="1382104" y="2458877"/>
            <a:ext cx="0" cy="237322"/>
          </a:xfrm>
          <a:prstGeom prst="straightConnector1">
            <a:avLst/>
          </a:prstGeom>
          <a:ln>
            <a:headEnd type="none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Bogen 5">
            <a:extLst>
              <a:ext uri="{FF2B5EF4-FFF2-40B4-BE49-F238E27FC236}">
                <a16:creationId xmlns:a16="http://schemas.microsoft.com/office/drawing/2014/main" id="{A2E36210-58B8-A549-878C-5DE4C8A7CD92}"/>
              </a:ext>
            </a:extLst>
          </p:cNvPr>
          <p:cNvSpPr/>
          <p:nvPr/>
        </p:nvSpPr>
        <p:spPr>
          <a:xfrm>
            <a:off x="511306" y="2486389"/>
            <a:ext cx="485444" cy="419620"/>
          </a:xfrm>
          <a:prstGeom prst="arc">
            <a:avLst>
              <a:gd name="adj1" fmla="val 4014891"/>
              <a:gd name="adj2" fmla="val 0"/>
            </a:avLst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5" name="Textfeld 12">
            <a:extLst>
              <a:ext uri="{FF2B5EF4-FFF2-40B4-BE49-F238E27FC236}">
                <a16:creationId xmlns:a16="http://schemas.microsoft.com/office/drawing/2014/main" id="{9111DF2D-6464-AC4A-84BB-F90758221E23}"/>
              </a:ext>
            </a:extLst>
          </p:cNvPr>
          <p:cNvSpPr txBox="1"/>
          <p:nvPr/>
        </p:nvSpPr>
        <p:spPr>
          <a:xfrm>
            <a:off x="228600" y="2419197"/>
            <a:ext cx="578328" cy="30008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350" i="1" dirty="0">
                <a:solidFill>
                  <a:prstClr val="black"/>
                </a:solidFill>
                <a:latin typeface="Calibri" panose="020F0502020204030204"/>
              </a:rPr>
              <a:t>state</a:t>
            </a:r>
          </a:p>
        </p:txBody>
      </p:sp>
      <p:cxnSp>
        <p:nvCxnSpPr>
          <p:cNvPr id="46" name="Gerade Verbindung mit Pfeil 15">
            <a:extLst>
              <a:ext uri="{FF2B5EF4-FFF2-40B4-BE49-F238E27FC236}">
                <a16:creationId xmlns:a16="http://schemas.microsoft.com/office/drawing/2014/main" id="{88E11C37-6CFD-0E4C-AD7D-07006EAFAD80}"/>
              </a:ext>
            </a:extLst>
          </p:cNvPr>
          <p:cNvCxnSpPr>
            <a:cxnSpLocks/>
            <a:stCxn id="49" idx="3"/>
            <a:endCxn id="54" idx="1"/>
          </p:cNvCxnSpPr>
          <p:nvPr/>
        </p:nvCxnSpPr>
        <p:spPr>
          <a:xfrm flipV="1">
            <a:off x="3956212" y="2896936"/>
            <a:ext cx="559919" cy="3384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Textfeld 87">
            <a:extLst>
              <a:ext uri="{FF2B5EF4-FFF2-40B4-BE49-F238E27FC236}">
                <a16:creationId xmlns:a16="http://schemas.microsoft.com/office/drawing/2014/main" id="{D2F379A8-94B0-3047-AE0F-D89FA5404D74}"/>
              </a:ext>
            </a:extLst>
          </p:cNvPr>
          <p:cNvSpPr txBox="1"/>
          <p:nvPr/>
        </p:nvSpPr>
        <p:spPr>
          <a:xfrm>
            <a:off x="3989423" y="2614328"/>
            <a:ext cx="4934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200" i="1" dirty="0">
                <a:solidFill>
                  <a:prstClr val="black"/>
                </a:solidFill>
                <a:latin typeface="Calibri" panose="020F0502020204030204"/>
              </a:rPr>
              <a:t>state</a:t>
            </a:r>
          </a:p>
        </p:txBody>
      </p:sp>
      <p:sp>
        <p:nvSpPr>
          <p:cNvPr id="48" name="Textfeld 26">
            <a:extLst>
              <a:ext uri="{FF2B5EF4-FFF2-40B4-BE49-F238E27FC236}">
                <a16:creationId xmlns:a16="http://schemas.microsoft.com/office/drawing/2014/main" id="{38AD9AF3-FF92-ED48-9D64-2B12398EB6AA}"/>
              </a:ext>
            </a:extLst>
          </p:cNvPr>
          <p:cNvSpPr txBox="1"/>
          <p:nvPr/>
        </p:nvSpPr>
        <p:spPr>
          <a:xfrm>
            <a:off x="2061479" y="2593639"/>
            <a:ext cx="68580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3300" dirty="0">
                <a:solidFill>
                  <a:prstClr val="black"/>
                </a:solidFill>
                <a:latin typeface="Calibri" panose="020F0502020204030204"/>
              </a:rPr>
              <a:t>=</a:t>
            </a:r>
          </a:p>
        </p:txBody>
      </p:sp>
      <p:sp>
        <p:nvSpPr>
          <p:cNvPr id="49" name="Abgerundetes Rechteck 94">
            <a:extLst>
              <a:ext uri="{FF2B5EF4-FFF2-40B4-BE49-F238E27FC236}">
                <a16:creationId xmlns:a16="http://schemas.microsoft.com/office/drawing/2014/main" id="{B6940F49-D633-484F-8143-2026417B453F}"/>
              </a:ext>
            </a:extLst>
          </p:cNvPr>
          <p:cNvSpPr/>
          <p:nvPr/>
        </p:nvSpPr>
        <p:spPr>
          <a:xfrm>
            <a:off x="2902797" y="2699583"/>
            <a:ext cx="1053415" cy="401477"/>
          </a:xfrm>
          <a:prstGeom prst="roundRect">
            <a:avLst/>
          </a:prstGeom>
          <a:solidFill>
            <a:srgbClr val="E1F8D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Hidden</a:t>
            </a:r>
          </a:p>
        </p:txBody>
      </p:sp>
      <p:sp>
        <p:nvSpPr>
          <p:cNvPr id="50" name="Abgerundetes Rechteck 95">
            <a:extLst>
              <a:ext uri="{FF2B5EF4-FFF2-40B4-BE49-F238E27FC236}">
                <a16:creationId xmlns:a16="http://schemas.microsoft.com/office/drawing/2014/main" id="{E8CC5447-68C1-DA41-99CC-852598683FD5}"/>
              </a:ext>
            </a:extLst>
          </p:cNvPr>
          <p:cNvSpPr/>
          <p:nvPr/>
        </p:nvSpPr>
        <p:spPr>
          <a:xfrm>
            <a:off x="2902795" y="3338382"/>
            <a:ext cx="1053416" cy="401477"/>
          </a:xfrm>
          <a:prstGeom prst="roundRect">
            <a:avLst/>
          </a:prstGeom>
          <a:solidFill>
            <a:srgbClr val="A2CEE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Input 1</a:t>
            </a:r>
          </a:p>
        </p:txBody>
      </p:sp>
      <p:sp>
        <p:nvSpPr>
          <p:cNvPr id="51" name="Abgerundetes Rechteck 96">
            <a:extLst>
              <a:ext uri="{FF2B5EF4-FFF2-40B4-BE49-F238E27FC236}">
                <a16:creationId xmlns:a16="http://schemas.microsoft.com/office/drawing/2014/main" id="{0E9155B4-90E4-0645-A51D-CC9D554955FB}"/>
              </a:ext>
            </a:extLst>
          </p:cNvPr>
          <p:cNvSpPr/>
          <p:nvPr/>
        </p:nvSpPr>
        <p:spPr>
          <a:xfrm>
            <a:off x="2902796" y="2060784"/>
            <a:ext cx="1053414" cy="401477"/>
          </a:xfrm>
          <a:prstGeom prst="roundRect">
            <a:avLst/>
          </a:prstGeom>
          <a:solidFill>
            <a:srgbClr val="DCACE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Output 1</a:t>
            </a:r>
          </a:p>
        </p:txBody>
      </p:sp>
      <p:cxnSp>
        <p:nvCxnSpPr>
          <p:cNvPr id="52" name="Gerade Verbindung mit Pfeil 97">
            <a:extLst>
              <a:ext uri="{FF2B5EF4-FFF2-40B4-BE49-F238E27FC236}">
                <a16:creationId xmlns:a16="http://schemas.microsoft.com/office/drawing/2014/main" id="{A9B4DE7F-7804-6A40-BECB-C7C759477121}"/>
              </a:ext>
            </a:extLst>
          </p:cNvPr>
          <p:cNvCxnSpPr>
            <a:cxnSpLocks/>
            <a:stCxn id="50" idx="0"/>
            <a:endCxn id="49" idx="2"/>
          </p:cNvCxnSpPr>
          <p:nvPr/>
        </p:nvCxnSpPr>
        <p:spPr>
          <a:xfrm flipV="1">
            <a:off x="3429503" y="3101060"/>
            <a:ext cx="0" cy="237322"/>
          </a:xfrm>
          <a:prstGeom prst="straightConnector1">
            <a:avLst/>
          </a:prstGeom>
          <a:ln>
            <a:headEnd type="none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Gerade Verbindung mit Pfeil 98">
            <a:extLst>
              <a:ext uri="{FF2B5EF4-FFF2-40B4-BE49-F238E27FC236}">
                <a16:creationId xmlns:a16="http://schemas.microsoft.com/office/drawing/2014/main" id="{003CCCF7-E195-F64D-8299-61E184D7967B}"/>
              </a:ext>
            </a:extLst>
          </p:cNvPr>
          <p:cNvCxnSpPr>
            <a:cxnSpLocks/>
            <a:stCxn id="49" idx="0"/>
            <a:endCxn id="51" idx="2"/>
          </p:cNvCxnSpPr>
          <p:nvPr/>
        </p:nvCxnSpPr>
        <p:spPr>
          <a:xfrm flipV="1">
            <a:off x="3429503" y="2462261"/>
            <a:ext cx="0" cy="237322"/>
          </a:xfrm>
          <a:prstGeom prst="straightConnector1">
            <a:avLst/>
          </a:prstGeom>
          <a:ln>
            <a:headEnd type="none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Abgerundetes Rechteck 105">
            <a:extLst>
              <a:ext uri="{FF2B5EF4-FFF2-40B4-BE49-F238E27FC236}">
                <a16:creationId xmlns:a16="http://schemas.microsoft.com/office/drawing/2014/main" id="{EF00A6A3-10BD-6640-ABBD-26BA4768FDC0}"/>
              </a:ext>
            </a:extLst>
          </p:cNvPr>
          <p:cNvSpPr/>
          <p:nvPr/>
        </p:nvSpPr>
        <p:spPr>
          <a:xfrm>
            <a:off x="4516131" y="2696199"/>
            <a:ext cx="1053415" cy="401477"/>
          </a:xfrm>
          <a:prstGeom prst="roundRect">
            <a:avLst/>
          </a:prstGeom>
          <a:solidFill>
            <a:srgbClr val="E1F8D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prstClr val="black"/>
                </a:solidFill>
                <a:latin typeface="Calibri" panose="020F0502020204030204"/>
              </a:rPr>
              <a:t>Hidden</a:t>
            </a:r>
          </a:p>
        </p:txBody>
      </p:sp>
      <p:sp>
        <p:nvSpPr>
          <p:cNvPr id="55" name="Abgerundetes Rechteck 106">
            <a:extLst>
              <a:ext uri="{FF2B5EF4-FFF2-40B4-BE49-F238E27FC236}">
                <a16:creationId xmlns:a16="http://schemas.microsoft.com/office/drawing/2014/main" id="{F631EF7B-B42A-1746-B80B-DCC223D598B5}"/>
              </a:ext>
            </a:extLst>
          </p:cNvPr>
          <p:cNvSpPr/>
          <p:nvPr/>
        </p:nvSpPr>
        <p:spPr>
          <a:xfrm>
            <a:off x="4516129" y="3334998"/>
            <a:ext cx="1053416" cy="401477"/>
          </a:xfrm>
          <a:prstGeom prst="roundRect">
            <a:avLst/>
          </a:prstGeom>
          <a:solidFill>
            <a:srgbClr val="A2CEE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Input 2</a:t>
            </a:r>
          </a:p>
        </p:txBody>
      </p:sp>
      <p:sp>
        <p:nvSpPr>
          <p:cNvPr id="56" name="Abgerundetes Rechteck 107">
            <a:extLst>
              <a:ext uri="{FF2B5EF4-FFF2-40B4-BE49-F238E27FC236}">
                <a16:creationId xmlns:a16="http://schemas.microsoft.com/office/drawing/2014/main" id="{45874205-22D5-7A4E-9B2E-C0D84DD1433B}"/>
              </a:ext>
            </a:extLst>
          </p:cNvPr>
          <p:cNvSpPr/>
          <p:nvPr/>
        </p:nvSpPr>
        <p:spPr>
          <a:xfrm>
            <a:off x="4516130" y="2057400"/>
            <a:ext cx="1053414" cy="401477"/>
          </a:xfrm>
          <a:prstGeom prst="roundRect">
            <a:avLst/>
          </a:prstGeom>
          <a:solidFill>
            <a:srgbClr val="DCACE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Output 2</a:t>
            </a:r>
          </a:p>
        </p:txBody>
      </p:sp>
      <p:cxnSp>
        <p:nvCxnSpPr>
          <p:cNvPr id="57" name="Gerade Verbindung mit Pfeil 108">
            <a:extLst>
              <a:ext uri="{FF2B5EF4-FFF2-40B4-BE49-F238E27FC236}">
                <a16:creationId xmlns:a16="http://schemas.microsoft.com/office/drawing/2014/main" id="{0AC79F37-D4F0-B244-B23C-13DB6DC94E2E}"/>
              </a:ext>
            </a:extLst>
          </p:cNvPr>
          <p:cNvCxnSpPr>
            <a:cxnSpLocks/>
            <a:stCxn id="55" idx="0"/>
            <a:endCxn id="54" idx="2"/>
          </p:cNvCxnSpPr>
          <p:nvPr/>
        </p:nvCxnSpPr>
        <p:spPr>
          <a:xfrm flipV="1">
            <a:off x="5042837" y="3097676"/>
            <a:ext cx="0" cy="237322"/>
          </a:xfrm>
          <a:prstGeom prst="straightConnector1">
            <a:avLst/>
          </a:prstGeom>
          <a:ln>
            <a:headEnd type="none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Gerade Verbindung mit Pfeil 109">
            <a:extLst>
              <a:ext uri="{FF2B5EF4-FFF2-40B4-BE49-F238E27FC236}">
                <a16:creationId xmlns:a16="http://schemas.microsoft.com/office/drawing/2014/main" id="{2301A6BF-D4B7-F447-8CC9-AC9221F923CB}"/>
              </a:ext>
            </a:extLst>
          </p:cNvPr>
          <p:cNvCxnSpPr>
            <a:cxnSpLocks/>
            <a:stCxn id="54" idx="0"/>
            <a:endCxn id="56" idx="2"/>
          </p:cNvCxnSpPr>
          <p:nvPr/>
        </p:nvCxnSpPr>
        <p:spPr>
          <a:xfrm flipV="1">
            <a:off x="5042837" y="2458877"/>
            <a:ext cx="0" cy="237322"/>
          </a:xfrm>
          <a:prstGeom prst="straightConnector1">
            <a:avLst/>
          </a:prstGeom>
          <a:ln>
            <a:headEnd type="none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Gerade Verbindung mit Pfeil 112">
            <a:extLst>
              <a:ext uri="{FF2B5EF4-FFF2-40B4-BE49-F238E27FC236}">
                <a16:creationId xmlns:a16="http://schemas.microsoft.com/office/drawing/2014/main" id="{970A7FB9-B491-4043-ABD0-45AB2F0255A5}"/>
              </a:ext>
            </a:extLst>
          </p:cNvPr>
          <p:cNvCxnSpPr>
            <a:cxnSpLocks/>
            <a:stCxn id="54" idx="3"/>
            <a:endCxn id="61" idx="1"/>
          </p:cNvCxnSpPr>
          <p:nvPr/>
        </p:nvCxnSpPr>
        <p:spPr>
          <a:xfrm>
            <a:off x="5569546" y="2896936"/>
            <a:ext cx="547319" cy="0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Textfeld 113">
            <a:extLst>
              <a:ext uri="{FF2B5EF4-FFF2-40B4-BE49-F238E27FC236}">
                <a16:creationId xmlns:a16="http://schemas.microsoft.com/office/drawing/2014/main" id="{08A2CD45-D457-D141-9293-83C6495EF967}"/>
              </a:ext>
            </a:extLst>
          </p:cNvPr>
          <p:cNvSpPr txBox="1"/>
          <p:nvPr/>
        </p:nvSpPr>
        <p:spPr>
          <a:xfrm>
            <a:off x="5590157" y="2614328"/>
            <a:ext cx="4934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200" i="1" dirty="0">
                <a:solidFill>
                  <a:prstClr val="black"/>
                </a:solidFill>
                <a:latin typeface="Calibri" panose="020F0502020204030204"/>
              </a:rPr>
              <a:t>state</a:t>
            </a:r>
          </a:p>
        </p:txBody>
      </p:sp>
      <p:sp>
        <p:nvSpPr>
          <p:cNvPr id="61" name="Abgerundetes Rechteck 114">
            <a:extLst>
              <a:ext uri="{FF2B5EF4-FFF2-40B4-BE49-F238E27FC236}">
                <a16:creationId xmlns:a16="http://schemas.microsoft.com/office/drawing/2014/main" id="{FEC077B5-1700-3647-87E9-7204D6D9152C}"/>
              </a:ext>
            </a:extLst>
          </p:cNvPr>
          <p:cNvSpPr/>
          <p:nvPr/>
        </p:nvSpPr>
        <p:spPr>
          <a:xfrm>
            <a:off x="6116865" y="2696199"/>
            <a:ext cx="1053415" cy="401477"/>
          </a:xfrm>
          <a:prstGeom prst="roundRect">
            <a:avLst/>
          </a:prstGeom>
          <a:solidFill>
            <a:srgbClr val="E1F8D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prstClr val="black"/>
                </a:solidFill>
                <a:latin typeface="Calibri" panose="020F0502020204030204"/>
              </a:rPr>
              <a:t>Hidden</a:t>
            </a:r>
          </a:p>
        </p:txBody>
      </p:sp>
      <p:sp>
        <p:nvSpPr>
          <p:cNvPr id="62" name="Abgerundetes Rechteck 115">
            <a:extLst>
              <a:ext uri="{FF2B5EF4-FFF2-40B4-BE49-F238E27FC236}">
                <a16:creationId xmlns:a16="http://schemas.microsoft.com/office/drawing/2014/main" id="{B6693FFE-C125-6744-9DC7-D77EF4CCCD00}"/>
              </a:ext>
            </a:extLst>
          </p:cNvPr>
          <p:cNvSpPr/>
          <p:nvPr/>
        </p:nvSpPr>
        <p:spPr>
          <a:xfrm>
            <a:off x="6116863" y="3334998"/>
            <a:ext cx="1053416" cy="401477"/>
          </a:xfrm>
          <a:prstGeom prst="roundRect">
            <a:avLst/>
          </a:prstGeom>
          <a:solidFill>
            <a:srgbClr val="A2CEE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Input ..</a:t>
            </a:r>
          </a:p>
        </p:txBody>
      </p:sp>
      <p:sp>
        <p:nvSpPr>
          <p:cNvPr id="63" name="Abgerundetes Rechteck 116">
            <a:extLst>
              <a:ext uri="{FF2B5EF4-FFF2-40B4-BE49-F238E27FC236}">
                <a16:creationId xmlns:a16="http://schemas.microsoft.com/office/drawing/2014/main" id="{723CD3D7-C724-C246-B388-12B238BB555B}"/>
              </a:ext>
            </a:extLst>
          </p:cNvPr>
          <p:cNvSpPr/>
          <p:nvPr/>
        </p:nvSpPr>
        <p:spPr>
          <a:xfrm>
            <a:off x="6116864" y="2057400"/>
            <a:ext cx="1053414" cy="401477"/>
          </a:xfrm>
          <a:prstGeom prst="roundRect">
            <a:avLst/>
          </a:prstGeom>
          <a:solidFill>
            <a:srgbClr val="DCACE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Output ..</a:t>
            </a:r>
          </a:p>
        </p:txBody>
      </p:sp>
      <p:cxnSp>
        <p:nvCxnSpPr>
          <p:cNvPr id="64" name="Gerade Verbindung mit Pfeil 117">
            <a:extLst>
              <a:ext uri="{FF2B5EF4-FFF2-40B4-BE49-F238E27FC236}">
                <a16:creationId xmlns:a16="http://schemas.microsoft.com/office/drawing/2014/main" id="{7ABF3D34-4549-F64F-9F4D-1C8C02ECBEBA}"/>
              </a:ext>
            </a:extLst>
          </p:cNvPr>
          <p:cNvCxnSpPr>
            <a:cxnSpLocks/>
            <a:stCxn id="62" idx="0"/>
            <a:endCxn id="61" idx="2"/>
          </p:cNvCxnSpPr>
          <p:nvPr/>
        </p:nvCxnSpPr>
        <p:spPr>
          <a:xfrm flipV="1">
            <a:off x="6643571" y="3097676"/>
            <a:ext cx="0" cy="237322"/>
          </a:xfrm>
          <a:prstGeom prst="straightConnector1">
            <a:avLst/>
          </a:prstGeom>
          <a:ln>
            <a:headEnd type="none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Gerade Verbindung mit Pfeil 118">
            <a:extLst>
              <a:ext uri="{FF2B5EF4-FFF2-40B4-BE49-F238E27FC236}">
                <a16:creationId xmlns:a16="http://schemas.microsoft.com/office/drawing/2014/main" id="{7AB3A486-B572-D347-B5BB-1806F20AF219}"/>
              </a:ext>
            </a:extLst>
          </p:cNvPr>
          <p:cNvCxnSpPr>
            <a:cxnSpLocks/>
            <a:stCxn id="61" idx="0"/>
            <a:endCxn id="63" idx="2"/>
          </p:cNvCxnSpPr>
          <p:nvPr/>
        </p:nvCxnSpPr>
        <p:spPr>
          <a:xfrm flipV="1">
            <a:off x="6643571" y="2458877"/>
            <a:ext cx="0" cy="237322"/>
          </a:xfrm>
          <a:prstGeom prst="straightConnector1">
            <a:avLst/>
          </a:prstGeom>
          <a:ln>
            <a:headEnd type="none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Gerade Verbindung mit Pfeil 123">
            <a:extLst>
              <a:ext uri="{FF2B5EF4-FFF2-40B4-BE49-F238E27FC236}">
                <a16:creationId xmlns:a16="http://schemas.microsoft.com/office/drawing/2014/main" id="{691F880E-0528-5143-BBAE-E4B00CC9195F}"/>
              </a:ext>
            </a:extLst>
          </p:cNvPr>
          <p:cNvCxnSpPr>
            <a:cxnSpLocks/>
            <a:stCxn id="61" idx="3"/>
            <a:endCxn id="68" idx="1"/>
          </p:cNvCxnSpPr>
          <p:nvPr/>
        </p:nvCxnSpPr>
        <p:spPr>
          <a:xfrm>
            <a:off x="7170277" y="2896936"/>
            <a:ext cx="539306" cy="0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Textfeld 124">
            <a:extLst>
              <a:ext uri="{FF2B5EF4-FFF2-40B4-BE49-F238E27FC236}">
                <a16:creationId xmlns:a16="http://schemas.microsoft.com/office/drawing/2014/main" id="{77C99689-A8D1-9D44-BD52-6FDE7AF756D2}"/>
              </a:ext>
            </a:extLst>
          </p:cNvPr>
          <p:cNvSpPr txBox="1"/>
          <p:nvPr/>
        </p:nvSpPr>
        <p:spPr>
          <a:xfrm>
            <a:off x="7182877" y="2614328"/>
            <a:ext cx="4934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200" i="1" dirty="0">
                <a:solidFill>
                  <a:prstClr val="black"/>
                </a:solidFill>
                <a:latin typeface="Calibri" panose="020F0502020204030204"/>
              </a:rPr>
              <a:t>state</a:t>
            </a:r>
          </a:p>
        </p:txBody>
      </p:sp>
      <p:sp>
        <p:nvSpPr>
          <p:cNvPr id="68" name="Abgerundetes Rechteck 125">
            <a:extLst>
              <a:ext uri="{FF2B5EF4-FFF2-40B4-BE49-F238E27FC236}">
                <a16:creationId xmlns:a16="http://schemas.microsoft.com/office/drawing/2014/main" id="{7BD68E0E-10B4-7745-9D1D-AD1247D5EB9C}"/>
              </a:ext>
            </a:extLst>
          </p:cNvPr>
          <p:cNvSpPr/>
          <p:nvPr/>
        </p:nvSpPr>
        <p:spPr>
          <a:xfrm>
            <a:off x="7709585" y="2696199"/>
            <a:ext cx="1053415" cy="401477"/>
          </a:xfrm>
          <a:prstGeom prst="roundRect">
            <a:avLst/>
          </a:prstGeom>
          <a:solidFill>
            <a:srgbClr val="E1F8D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prstClr val="black"/>
                </a:solidFill>
                <a:latin typeface="Calibri" panose="020F0502020204030204"/>
              </a:rPr>
              <a:t>Hidden</a:t>
            </a:r>
          </a:p>
        </p:txBody>
      </p:sp>
      <p:sp>
        <p:nvSpPr>
          <p:cNvPr id="69" name="Abgerundetes Rechteck 126">
            <a:extLst>
              <a:ext uri="{FF2B5EF4-FFF2-40B4-BE49-F238E27FC236}">
                <a16:creationId xmlns:a16="http://schemas.microsoft.com/office/drawing/2014/main" id="{741C1AD1-283A-784F-85FC-43880E99BD06}"/>
              </a:ext>
            </a:extLst>
          </p:cNvPr>
          <p:cNvSpPr/>
          <p:nvPr/>
        </p:nvSpPr>
        <p:spPr>
          <a:xfrm>
            <a:off x="7709583" y="3334998"/>
            <a:ext cx="1053416" cy="401477"/>
          </a:xfrm>
          <a:prstGeom prst="roundRect">
            <a:avLst/>
          </a:prstGeom>
          <a:solidFill>
            <a:srgbClr val="A2CEE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Input N</a:t>
            </a:r>
          </a:p>
        </p:txBody>
      </p:sp>
      <p:sp>
        <p:nvSpPr>
          <p:cNvPr id="70" name="Abgerundetes Rechteck 127">
            <a:extLst>
              <a:ext uri="{FF2B5EF4-FFF2-40B4-BE49-F238E27FC236}">
                <a16:creationId xmlns:a16="http://schemas.microsoft.com/office/drawing/2014/main" id="{10780D83-0E76-1745-A57C-D8CA9E0A1DA5}"/>
              </a:ext>
            </a:extLst>
          </p:cNvPr>
          <p:cNvSpPr/>
          <p:nvPr/>
        </p:nvSpPr>
        <p:spPr>
          <a:xfrm>
            <a:off x="7709584" y="2057400"/>
            <a:ext cx="1053414" cy="401477"/>
          </a:xfrm>
          <a:prstGeom prst="roundRect">
            <a:avLst/>
          </a:prstGeom>
          <a:solidFill>
            <a:srgbClr val="DCACE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Output N</a:t>
            </a:r>
          </a:p>
        </p:txBody>
      </p:sp>
      <p:cxnSp>
        <p:nvCxnSpPr>
          <p:cNvPr id="71" name="Gerade Verbindung mit Pfeil 128">
            <a:extLst>
              <a:ext uri="{FF2B5EF4-FFF2-40B4-BE49-F238E27FC236}">
                <a16:creationId xmlns:a16="http://schemas.microsoft.com/office/drawing/2014/main" id="{504C712A-EE5A-F64B-966E-A018F28E5E08}"/>
              </a:ext>
            </a:extLst>
          </p:cNvPr>
          <p:cNvCxnSpPr>
            <a:cxnSpLocks/>
            <a:stCxn id="69" idx="0"/>
            <a:endCxn id="68" idx="2"/>
          </p:cNvCxnSpPr>
          <p:nvPr/>
        </p:nvCxnSpPr>
        <p:spPr>
          <a:xfrm flipV="1">
            <a:off x="8236291" y="3097676"/>
            <a:ext cx="0" cy="237322"/>
          </a:xfrm>
          <a:prstGeom prst="straightConnector1">
            <a:avLst/>
          </a:prstGeom>
          <a:ln>
            <a:headEnd type="none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Gerade Verbindung mit Pfeil 129">
            <a:extLst>
              <a:ext uri="{FF2B5EF4-FFF2-40B4-BE49-F238E27FC236}">
                <a16:creationId xmlns:a16="http://schemas.microsoft.com/office/drawing/2014/main" id="{A5CDA19C-4800-454C-A7D2-687015AEDF76}"/>
              </a:ext>
            </a:extLst>
          </p:cNvPr>
          <p:cNvCxnSpPr>
            <a:cxnSpLocks/>
            <a:stCxn id="68" idx="0"/>
            <a:endCxn id="70" idx="2"/>
          </p:cNvCxnSpPr>
          <p:nvPr/>
        </p:nvCxnSpPr>
        <p:spPr>
          <a:xfrm flipV="1">
            <a:off x="8236291" y="2458877"/>
            <a:ext cx="0" cy="237322"/>
          </a:xfrm>
          <a:prstGeom prst="straightConnector1">
            <a:avLst/>
          </a:prstGeom>
          <a:ln>
            <a:headEnd type="none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2" name="Bogen 5">
            <a:extLst>
              <a:ext uri="{FF2B5EF4-FFF2-40B4-BE49-F238E27FC236}">
                <a16:creationId xmlns:a16="http://schemas.microsoft.com/office/drawing/2014/main" id="{985EDA97-96D5-1A47-9B18-1CEF1755694F}"/>
              </a:ext>
            </a:extLst>
          </p:cNvPr>
          <p:cNvSpPr/>
          <p:nvPr/>
        </p:nvSpPr>
        <p:spPr>
          <a:xfrm>
            <a:off x="224479" y="4848704"/>
            <a:ext cx="391638" cy="338534"/>
          </a:xfrm>
          <a:prstGeom prst="arc">
            <a:avLst>
              <a:gd name="adj1" fmla="val 4014891"/>
              <a:gd name="adj2" fmla="val 0"/>
            </a:avLst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US" sz="12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93" name="Textfeld 12">
            <a:extLst>
              <a:ext uri="{FF2B5EF4-FFF2-40B4-BE49-F238E27FC236}">
                <a16:creationId xmlns:a16="http://schemas.microsoft.com/office/drawing/2014/main" id="{87B0AA86-97CB-0E48-819A-4C5342DD6984}"/>
              </a:ext>
            </a:extLst>
          </p:cNvPr>
          <p:cNvSpPr txBox="1"/>
          <p:nvPr/>
        </p:nvSpPr>
        <p:spPr>
          <a:xfrm>
            <a:off x="-3598" y="4794496"/>
            <a:ext cx="466573" cy="25391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050" i="1" dirty="0">
                <a:solidFill>
                  <a:prstClr val="black"/>
                </a:solidFill>
                <a:latin typeface="Calibri" panose="020F0502020204030204"/>
              </a:rPr>
              <a:t>state</a:t>
            </a:r>
            <a:endParaRPr lang="en-US" sz="1200" i="1" dirty="0">
              <a:solidFill>
                <a:prstClr val="black"/>
              </a:solidFill>
              <a:latin typeface="Calibri" panose="020F0502020204030204"/>
            </a:endParaRPr>
          </a:p>
        </p:txBody>
      </p:sp>
      <p:grpSp>
        <p:nvGrpSpPr>
          <p:cNvPr id="151" name="Gruppieren 145">
            <a:extLst>
              <a:ext uri="{FF2B5EF4-FFF2-40B4-BE49-F238E27FC236}">
                <a16:creationId xmlns:a16="http://schemas.microsoft.com/office/drawing/2014/main" id="{B294B773-15E3-644D-A731-766E1BE7CDB0}"/>
              </a:ext>
            </a:extLst>
          </p:cNvPr>
          <p:cNvGrpSpPr/>
          <p:nvPr/>
        </p:nvGrpSpPr>
        <p:grpSpPr>
          <a:xfrm>
            <a:off x="2809788" y="4467022"/>
            <a:ext cx="1239429" cy="1253193"/>
            <a:chOff x="3527647" y="858697"/>
            <a:chExt cx="2071724" cy="2094731"/>
          </a:xfrm>
        </p:grpSpPr>
        <p:sp>
          <p:nvSpPr>
            <p:cNvPr id="152" name="Abgerundetes Rechteck 146">
              <a:extLst>
                <a:ext uri="{FF2B5EF4-FFF2-40B4-BE49-F238E27FC236}">
                  <a16:creationId xmlns:a16="http://schemas.microsoft.com/office/drawing/2014/main" id="{2C400FF9-8C7A-E44A-B9D2-EF294AD265D2}"/>
                </a:ext>
              </a:extLst>
            </p:cNvPr>
            <p:cNvSpPr/>
            <p:nvPr/>
          </p:nvSpPr>
          <p:spPr>
            <a:xfrm>
              <a:off x="3527647" y="2418125"/>
              <a:ext cx="2048399" cy="535303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A5A3770C-1D38-3A4B-B9DF-0B606C398EFE}"/>
                </a:ext>
              </a:extLst>
            </p:cNvPr>
            <p:cNvSpPr/>
            <p:nvPr/>
          </p:nvSpPr>
          <p:spPr>
            <a:xfrm>
              <a:off x="4359966" y="917521"/>
              <a:ext cx="397565" cy="397565"/>
            </a:xfrm>
            <a:prstGeom prst="ellipse">
              <a:avLst/>
            </a:prstGeom>
            <a:solidFill>
              <a:srgbClr val="DCACEE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 sz="135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9F707E0F-113A-CC4C-B072-2C699CB777E5}"/>
                </a:ext>
              </a:extLst>
            </p:cNvPr>
            <p:cNvSpPr/>
            <p:nvPr/>
          </p:nvSpPr>
          <p:spPr>
            <a:xfrm>
              <a:off x="4664765" y="2497641"/>
              <a:ext cx="397565" cy="397565"/>
            </a:xfrm>
            <a:prstGeom prst="ellipse">
              <a:avLst/>
            </a:prstGeom>
            <a:solidFill>
              <a:srgbClr val="A2CEE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F1B61592-8A72-BE4F-A5F9-2D2E9B62F8E9}"/>
                </a:ext>
              </a:extLst>
            </p:cNvPr>
            <p:cNvSpPr/>
            <p:nvPr/>
          </p:nvSpPr>
          <p:spPr>
            <a:xfrm>
              <a:off x="3750366" y="1689652"/>
              <a:ext cx="397565" cy="397565"/>
            </a:xfrm>
            <a:prstGeom prst="ellipse">
              <a:avLst/>
            </a:prstGeom>
            <a:solidFill>
              <a:srgbClr val="E1F8D0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45A866D5-F657-0245-A068-986FB25E4AC4}"/>
                </a:ext>
              </a:extLst>
            </p:cNvPr>
            <p:cNvSpPr/>
            <p:nvPr/>
          </p:nvSpPr>
          <p:spPr>
            <a:xfrm>
              <a:off x="4359966" y="1689652"/>
              <a:ext cx="397565" cy="397565"/>
            </a:xfrm>
            <a:prstGeom prst="ellipse">
              <a:avLst/>
            </a:prstGeom>
            <a:solidFill>
              <a:srgbClr val="E1F8D0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635E9928-B994-BB43-870F-DDBCD4D08BF1}"/>
                </a:ext>
              </a:extLst>
            </p:cNvPr>
            <p:cNvSpPr/>
            <p:nvPr/>
          </p:nvSpPr>
          <p:spPr>
            <a:xfrm>
              <a:off x="4969566" y="1689652"/>
              <a:ext cx="397565" cy="397565"/>
            </a:xfrm>
            <a:prstGeom prst="ellipse">
              <a:avLst/>
            </a:prstGeom>
            <a:solidFill>
              <a:srgbClr val="E1F8D0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EC8329B9-68D5-EB4B-B197-CBB4CD3AC12F}"/>
                </a:ext>
              </a:extLst>
            </p:cNvPr>
            <p:cNvSpPr/>
            <p:nvPr/>
          </p:nvSpPr>
          <p:spPr>
            <a:xfrm>
              <a:off x="4068417" y="2497641"/>
              <a:ext cx="397565" cy="397565"/>
            </a:xfrm>
            <a:prstGeom prst="ellipse">
              <a:avLst/>
            </a:prstGeom>
            <a:solidFill>
              <a:srgbClr val="A2CEE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cxnSp>
          <p:nvCxnSpPr>
            <p:cNvPr id="159" name="Gerade Verbindung mit Pfeil 153">
              <a:extLst>
                <a:ext uri="{FF2B5EF4-FFF2-40B4-BE49-F238E27FC236}">
                  <a16:creationId xmlns:a16="http://schemas.microsoft.com/office/drawing/2014/main" id="{20184166-6CCD-5F4D-9360-30FDCECD893F}"/>
                </a:ext>
              </a:extLst>
            </p:cNvPr>
            <p:cNvCxnSpPr>
              <a:cxnSpLocks/>
              <a:stCxn id="158" idx="1"/>
              <a:endCxn id="155" idx="4"/>
            </p:cNvCxnSpPr>
            <p:nvPr/>
          </p:nvCxnSpPr>
          <p:spPr>
            <a:xfrm flipH="1" flipV="1">
              <a:off x="3949149" y="2087217"/>
              <a:ext cx="177490" cy="46864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0" name="Gerade Verbindung mit Pfeil 154">
              <a:extLst>
                <a:ext uri="{FF2B5EF4-FFF2-40B4-BE49-F238E27FC236}">
                  <a16:creationId xmlns:a16="http://schemas.microsoft.com/office/drawing/2014/main" id="{6CF0F632-79ED-8346-ADEA-4A48165D745D}"/>
                </a:ext>
              </a:extLst>
            </p:cNvPr>
            <p:cNvCxnSpPr>
              <a:cxnSpLocks/>
              <a:stCxn id="158" idx="0"/>
              <a:endCxn id="156" idx="4"/>
            </p:cNvCxnSpPr>
            <p:nvPr/>
          </p:nvCxnSpPr>
          <p:spPr>
            <a:xfrm flipV="1">
              <a:off x="4267200" y="2087217"/>
              <a:ext cx="291549" cy="41042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1" name="Gerade Verbindung mit Pfeil 155">
              <a:extLst>
                <a:ext uri="{FF2B5EF4-FFF2-40B4-BE49-F238E27FC236}">
                  <a16:creationId xmlns:a16="http://schemas.microsoft.com/office/drawing/2014/main" id="{6F3C1CDF-2225-B84D-8A49-87246A0E8F77}"/>
                </a:ext>
              </a:extLst>
            </p:cNvPr>
            <p:cNvCxnSpPr>
              <a:cxnSpLocks/>
              <a:stCxn id="158" idx="7"/>
              <a:endCxn id="157" idx="3"/>
            </p:cNvCxnSpPr>
            <p:nvPr/>
          </p:nvCxnSpPr>
          <p:spPr>
            <a:xfrm flipV="1">
              <a:off x="4407760" y="2028995"/>
              <a:ext cx="620028" cy="52686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2" name="Gerade Verbindung mit Pfeil 156">
              <a:extLst>
                <a:ext uri="{FF2B5EF4-FFF2-40B4-BE49-F238E27FC236}">
                  <a16:creationId xmlns:a16="http://schemas.microsoft.com/office/drawing/2014/main" id="{157F63CA-3290-1D4D-ADB3-84321A6D2F12}"/>
                </a:ext>
              </a:extLst>
            </p:cNvPr>
            <p:cNvCxnSpPr>
              <a:cxnSpLocks/>
              <a:stCxn id="154" idx="1"/>
              <a:endCxn id="155" idx="5"/>
            </p:cNvCxnSpPr>
            <p:nvPr/>
          </p:nvCxnSpPr>
          <p:spPr>
            <a:xfrm flipH="1" flipV="1">
              <a:off x="4089709" y="2028995"/>
              <a:ext cx="633278" cy="52686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3" name="Gerade Verbindung mit Pfeil 157">
              <a:extLst>
                <a:ext uri="{FF2B5EF4-FFF2-40B4-BE49-F238E27FC236}">
                  <a16:creationId xmlns:a16="http://schemas.microsoft.com/office/drawing/2014/main" id="{5AAB7382-D316-EC46-B442-339E447C8222}"/>
                </a:ext>
              </a:extLst>
            </p:cNvPr>
            <p:cNvCxnSpPr>
              <a:cxnSpLocks/>
              <a:stCxn id="154" idx="0"/>
              <a:endCxn id="156" idx="4"/>
            </p:cNvCxnSpPr>
            <p:nvPr/>
          </p:nvCxnSpPr>
          <p:spPr>
            <a:xfrm flipH="1" flipV="1">
              <a:off x="4558749" y="2087217"/>
              <a:ext cx="304799" cy="41042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4" name="Gerade Verbindung mit Pfeil 158">
              <a:extLst>
                <a:ext uri="{FF2B5EF4-FFF2-40B4-BE49-F238E27FC236}">
                  <a16:creationId xmlns:a16="http://schemas.microsoft.com/office/drawing/2014/main" id="{3DC5D027-CB94-C747-91C2-3C9C85B9836C}"/>
                </a:ext>
              </a:extLst>
            </p:cNvPr>
            <p:cNvCxnSpPr>
              <a:cxnSpLocks/>
              <a:stCxn id="154" idx="7"/>
              <a:endCxn id="157" idx="4"/>
            </p:cNvCxnSpPr>
            <p:nvPr/>
          </p:nvCxnSpPr>
          <p:spPr>
            <a:xfrm flipV="1">
              <a:off x="5004108" y="2087217"/>
              <a:ext cx="164241" cy="46864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5" name="Gerade Verbindung mit Pfeil 159">
              <a:extLst>
                <a:ext uri="{FF2B5EF4-FFF2-40B4-BE49-F238E27FC236}">
                  <a16:creationId xmlns:a16="http://schemas.microsoft.com/office/drawing/2014/main" id="{E4272C83-D76D-524B-8624-ADA0E94C3AAD}"/>
                </a:ext>
              </a:extLst>
            </p:cNvPr>
            <p:cNvCxnSpPr>
              <a:cxnSpLocks/>
              <a:stCxn id="155" idx="0"/>
              <a:endCxn id="153" idx="3"/>
            </p:cNvCxnSpPr>
            <p:nvPr/>
          </p:nvCxnSpPr>
          <p:spPr>
            <a:xfrm flipV="1">
              <a:off x="3949149" y="1256864"/>
              <a:ext cx="469039" cy="43278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6" name="Gerade Verbindung mit Pfeil 160">
              <a:extLst>
                <a:ext uri="{FF2B5EF4-FFF2-40B4-BE49-F238E27FC236}">
                  <a16:creationId xmlns:a16="http://schemas.microsoft.com/office/drawing/2014/main" id="{484CD5E5-38E0-3B49-A7F9-DBB288339E8B}"/>
                </a:ext>
              </a:extLst>
            </p:cNvPr>
            <p:cNvCxnSpPr>
              <a:cxnSpLocks/>
              <a:stCxn id="156" idx="0"/>
              <a:endCxn id="153" idx="4"/>
            </p:cNvCxnSpPr>
            <p:nvPr/>
          </p:nvCxnSpPr>
          <p:spPr>
            <a:xfrm flipV="1">
              <a:off x="4558749" y="1315086"/>
              <a:ext cx="0" cy="37456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7" name="Gerade Verbindung mit Pfeil 161">
              <a:extLst>
                <a:ext uri="{FF2B5EF4-FFF2-40B4-BE49-F238E27FC236}">
                  <a16:creationId xmlns:a16="http://schemas.microsoft.com/office/drawing/2014/main" id="{6DDA0D9F-3F38-CB42-8090-E9FD81F1AC5B}"/>
                </a:ext>
              </a:extLst>
            </p:cNvPr>
            <p:cNvCxnSpPr>
              <a:cxnSpLocks/>
              <a:stCxn id="157" idx="0"/>
              <a:endCxn id="153" idx="5"/>
            </p:cNvCxnSpPr>
            <p:nvPr/>
          </p:nvCxnSpPr>
          <p:spPr>
            <a:xfrm flipH="1" flipV="1">
              <a:off x="4699309" y="1256864"/>
              <a:ext cx="469040" cy="43278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68" name="Abgerundetes Rechteck 162">
              <a:extLst>
                <a:ext uri="{FF2B5EF4-FFF2-40B4-BE49-F238E27FC236}">
                  <a16:creationId xmlns:a16="http://schemas.microsoft.com/office/drawing/2014/main" id="{B7485B72-514E-5C4C-82D3-8580F13644A5}"/>
                </a:ext>
              </a:extLst>
            </p:cNvPr>
            <p:cNvSpPr/>
            <p:nvPr/>
          </p:nvSpPr>
          <p:spPr>
            <a:xfrm>
              <a:off x="3534548" y="1620782"/>
              <a:ext cx="2048399" cy="535303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69" name="Abgerundetes Rechteck 163">
              <a:extLst>
                <a:ext uri="{FF2B5EF4-FFF2-40B4-BE49-F238E27FC236}">
                  <a16:creationId xmlns:a16="http://schemas.microsoft.com/office/drawing/2014/main" id="{3FCFF3F0-AA9E-5746-B793-686AB7277EA9}"/>
                </a:ext>
              </a:extLst>
            </p:cNvPr>
            <p:cNvSpPr/>
            <p:nvPr/>
          </p:nvSpPr>
          <p:spPr>
            <a:xfrm>
              <a:off x="3550972" y="858697"/>
              <a:ext cx="2048399" cy="535303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227" name="Textfeld 26">
            <a:extLst>
              <a:ext uri="{FF2B5EF4-FFF2-40B4-BE49-F238E27FC236}">
                <a16:creationId xmlns:a16="http://schemas.microsoft.com/office/drawing/2014/main" id="{361C463A-934E-1147-B9AF-D5A5780F30E3}"/>
              </a:ext>
            </a:extLst>
          </p:cNvPr>
          <p:cNvSpPr txBox="1"/>
          <p:nvPr/>
        </p:nvSpPr>
        <p:spPr>
          <a:xfrm>
            <a:off x="2049123" y="4756071"/>
            <a:ext cx="68580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3300" dirty="0">
                <a:solidFill>
                  <a:prstClr val="black"/>
                </a:solidFill>
                <a:latin typeface="Calibri" panose="020F0502020204030204"/>
              </a:rPr>
              <a:t>=</a:t>
            </a:r>
          </a:p>
        </p:txBody>
      </p:sp>
      <p:grpSp>
        <p:nvGrpSpPr>
          <p:cNvPr id="228" name="Gruppieren 145">
            <a:extLst>
              <a:ext uri="{FF2B5EF4-FFF2-40B4-BE49-F238E27FC236}">
                <a16:creationId xmlns:a16="http://schemas.microsoft.com/office/drawing/2014/main" id="{1DE351E3-CC24-C44E-9CB9-EE4805BD49AE}"/>
              </a:ext>
            </a:extLst>
          </p:cNvPr>
          <p:cNvGrpSpPr/>
          <p:nvPr/>
        </p:nvGrpSpPr>
        <p:grpSpPr>
          <a:xfrm>
            <a:off x="4366425" y="4460561"/>
            <a:ext cx="1239429" cy="1253193"/>
            <a:chOff x="3527647" y="858697"/>
            <a:chExt cx="2071724" cy="2094731"/>
          </a:xfrm>
        </p:grpSpPr>
        <p:sp>
          <p:nvSpPr>
            <p:cNvPr id="229" name="Abgerundetes Rechteck 146">
              <a:extLst>
                <a:ext uri="{FF2B5EF4-FFF2-40B4-BE49-F238E27FC236}">
                  <a16:creationId xmlns:a16="http://schemas.microsoft.com/office/drawing/2014/main" id="{65520730-E935-884F-9B85-77ADEBF81F71}"/>
                </a:ext>
              </a:extLst>
            </p:cNvPr>
            <p:cNvSpPr/>
            <p:nvPr/>
          </p:nvSpPr>
          <p:spPr>
            <a:xfrm>
              <a:off x="3527647" y="2418125"/>
              <a:ext cx="2048399" cy="535303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30" name="Oval 229">
              <a:extLst>
                <a:ext uri="{FF2B5EF4-FFF2-40B4-BE49-F238E27FC236}">
                  <a16:creationId xmlns:a16="http://schemas.microsoft.com/office/drawing/2014/main" id="{B2F9B9CE-D1DA-CE41-88B8-7FBE8D20CA3C}"/>
                </a:ext>
              </a:extLst>
            </p:cNvPr>
            <p:cNvSpPr/>
            <p:nvPr/>
          </p:nvSpPr>
          <p:spPr>
            <a:xfrm>
              <a:off x="4359966" y="917521"/>
              <a:ext cx="397565" cy="397565"/>
            </a:xfrm>
            <a:prstGeom prst="ellipse">
              <a:avLst/>
            </a:prstGeom>
            <a:solidFill>
              <a:srgbClr val="DCACEE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 sz="135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31" name="Oval 230">
              <a:extLst>
                <a:ext uri="{FF2B5EF4-FFF2-40B4-BE49-F238E27FC236}">
                  <a16:creationId xmlns:a16="http://schemas.microsoft.com/office/drawing/2014/main" id="{7F6BB9F0-8D90-9645-A826-DCEF4267A234}"/>
                </a:ext>
              </a:extLst>
            </p:cNvPr>
            <p:cNvSpPr/>
            <p:nvPr/>
          </p:nvSpPr>
          <p:spPr>
            <a:xfrm>
              <a:off x="4664765" y="2497641"/>
              <a:ext cx="397565" cy="397565"/>
            </a:xfrm>
            <a:prstGeom prst="ellipse">
              <a:avLst/>
            </a:prstGeom>
            <a:solidFill>
              <a:srgbClr val="A2CEE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32" name="Oval 231">
              <a:extLst>
                <a:ext uri="{FF2B5EF4-FFF2-40B4-BE49-F238E27FC236}">
                  <a16:creationId xmlns:a16="http://schemas.microsoft.com/office/drawing/2014/main" id="{E3DBE7DF-F14D-F242-A64B-0197F8A8883E}"/>
                </a:ext>
              </a:extLst>
            </p:cNvPr>
            <p:cNvSpPr/>
            <p:nvPr/>
          </p:nvSpPr>
          <p:spPr>
            <a:xfrm>
              <a:off x="3750366" y="1689652"/>
              <a:ext cx="397565" cy="397565"/>
            </a:xfrm>
            <a:prstGeom prst="ellipse">
              <a:avLst/>
            </a:prstGeom>
            <a:solidFill>
              <a:srgbClr val="E1F8D0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33" name="Oval 232">
              <a:extLst>
                <a:ext uri="{FF2B5EF4-FFF2-40B4-BE49-F238E27FC236}">
                  <a16:creationId xmlns:a16="http://schemas.microsoft.com/office/drawing/2014/main" id="{EA9302C5-15D1-2D49-9ABB-0951EFD8552B}"/>
                </a:ext>
              </a:extLst>
            </p:cNvPr>
            <p:cNvSpPr/>
            <p:nvPr/>
          </p:nvSpPr>
          <p:spPr>
            <a:xfrm>
              <a:off x="4359966" y="1689652"/>
              <a:ext cx="397565" cy="397565"/>
            </a:xfrm>
            <a:prstGeom prst="ellipse">
              <a:avLst/>
            </a:prstGeom>
            <a:solidFill>
              <a:srgbClr val="E1F8D0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34" name="Oval 233">
              <a:extLst>
                <a:ext uri="{FF2B5EF4-FFF2-40B4-BE49-F238E27FC236}">
                  <a16:creationId xmlns:a16="http://schemas.microsoft.com/office/drawing/2014/main" id="{57034C33-F32B-624C-808C-7EB6BE496CB5}"/>
                </a:ext>
              </a:extLst>
            </p:cNvPr>
            <p:cNvSpPr/>
            <p:nvPr/>
          </p:nvSpPr>
          <p:spPr>
            <a:xfrm>
              <a:off x="4969566" y="1689652"/>
              <a:ext cx="397565" cy="397565"/>
            </a:xfrm>
            <a:prstGeom prst="ellipse">
              <a:avLst/>
            </a:prstGeom>
            <a:solidFill>
              <a:srgbClr val="E1F8D0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35" name="Oval 234">
              <a:extLst>
                <a:ext uri="{FF2B5EF4-FFF2-40B4-BE49-F238E27FC236}">
                  <a16:creationId xmlns:a16="http://schemas.microsoft.com/office/drawing/2014/main" id="{882B441F-0BFE-DF48-A2E2-0E77E78CC547}"/>
                </a:ext>
              </a:extLst>
            </p:cNvPr>
            <p:cNvSpPr/>
            <p:nvPr/>
          </p:nvSpPr>
          <p:spPr>
            <a:xfrm>
              <a:off x="4068417" y="2497641"/>
              <a:ext cx="397565" cy="397565"/>
            </a:xfrm>
            <a:prstGeom prst="ellipse">
              <a:avLst/>
            </a:prstGeom>
            <a:solidFill>
              <a:srgbClr val="A2CEE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cxnSp>
          <p:nvCxnSpPr>
            <p:cNvPr id="236" name="Gerade Verbindung mit Pfeil 153">
              <a:extLst>
                <a:ext uri="{FF2B5EF4-FFF2-40B4-BE49-F238E27FC236}">
                  <a16:creationId xmlns:a16="http://schemas.microsoft.com/office/drawing/2014/main" id="{304B1AB0-8BAD-CF41-BA07-56E1C833AE23}"/>
                </a:ext>
              </a:extLst>
            </p:cNvPr>
            <p:cNvCxnSpPr>
              <a:cxnSpLocks/>
              <a:stCxn id="235" idx="1"/>
              <a:endCxn id="232" idx="4"/>
            </p:cNvCxnSpPr>
            <p:nvPr/>
          </p:nvCxnSpPr>
          <p:spPr>
            <a:xfrm flipH="1" flipV="1">
              <a:off x="3949149" y="2087217"/>
              <a:ext cx="177490" cy="46864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7" name="Gerade Verbindung mit Pfeil 154">
              <a:extLst>
                <a:ext uri="{FF2B5EF4-FFF2-40B4-BE49-F238E27FC236}">
                  <a16:creationId xmlns:a16="http://schemas.microsoft.com/office/drawing/2014/main" id="{A672452B-F023-F840-AC9A-109334DD783C}"/>
                </a:ext>
              </a:extLst>
            </p:cNvPr>
            <p:cNvCxnSpPr>
              <a:cxnSpLocks/>
              <a:stCxn id="235" idx="0"/>
              <a:endCxn id="233" idx="4"/>
            </p:cNvCxnSpPr>
            <p:nvPr/>
          </p:nvCxnSpPr>
          <p:spPr>
            <a:xfrm flipV="1">
              <a:off x="4267200" y="2087217"/>
              <a:ext cx="291549" cy="41042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8" name="Gerade Verbindung mit Pfeil 155">
              <a:extLst>
                <a:ext uri="{FF2B5EF4-FFF2-40B4-BE49-F238E27FC236}">
                  <a16:creationId xmlns:a16="http://schemas.microsoft.com/office/drawing/2014/main" id="{80783025-C1F9-3A43-8A36-D896ED4B4A8A}"/>
                </a:ext>
              </a:extLst>
            </p:cNvPr>
            <p:cNvCxnSpPr>
              <a:cxnSpLocks/>
              <a:stCxn id="235" idx="7"/>
              <a:endCxn id="234" idx="3"/>
            </p:cNvCxnSpPr>
            <p:nvPr/>
          </p:nvCxnSpPr>
          <p:spPr>
            <a:xfrm flipV="1">
              <a:off x="4407760" y="2028995"/>
              <a:ext cx="620028" cy="52686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9" name="Gerade Verbindung mit Pfeil 156">
              <a:extLst>
                <a:ext uri="{FF2B5EF4-FFF2-40B4-BE49-F238E27FC236}">
                  <a16:creationId xmlns:a16="http://schemas.microsoft.com/office/drawing/2014/main" id="{A413FD06-5F75-3E42-B531-74BBA5F4486B}"/>
                </a:ext>
              </a:extLst>
            </p:cNvPr>
            <p:cNvCxnSpPr>
              <a:cxnSpLocks/>
              <a:stCxn id="231" idx="1"/>
              <a:endCxn id="232" idx="5"/>
            </p:cNvCxnSpPr>
            <p:nvPr/>
          </p:nvCxnSpPr>
          <p:spPr>
            <a:xfrm flipH="1" flipV="1">
              <a:off x="4089709" y="2028995"/>
              <a:ext cx="633278" cy="52686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0" name="Gerade Verbindung mit Pfeil 157">
              <a:extLst>
                <a:ext uri="{FF2B5EF4-FFF2-40B4-BE49-F238E27FC236}">
                  <a16:creationId xmlns:a16="http://schemas.microsoft.com/office/drawing/2014/main" id="{3B68A7E8-C04F-D74A-AB26-571B8FC18091}"/>
                </a:ext>
              </a:extLst>
            </p:cNvPr>
            <p:cNvCxnSpPr>
              <a:cxnSpLocks/>
              <a:stCxn id="231" idx="0"/>
              <a:endCxn id="233" idx="4"/>
            </p:cNvCxnSpPr>
            <p:nvPr/>
          </p:nvCxnSpPr>
          <p:spPr>
            <a:xfrm flipH="1" flipV="1">
              <a:off x="4558749" y="2087217"/>
              <a:ext cx="304799" cy="41042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1" name="Gerade Verbindung mit Pfeil 158">
              <a:extLst>
                <a:ext uri="{FF2B5EF4-FFF2-40B4-BE49-F238E27FC236}">
                  <a16:creationId xmlns:a16="http://schemas.microsoft.com/office/drawing/2014/main" id="{04AF3A8D-013A-BE4C-BF8C-30BB2D6BC7BD}"/>
                </a:ext>
              </a:extLst>
            </p:cNvPr>
            <p:cNvCxnSpPr>
              <a:cxnSpLocks/>
              <a:stCxn id="231" idx="7"/>
              <a:endCxn id="234" idx="4"/>
            </p:cNvCxnSpPr>
            <p:nvPr/>
          </p:nvCxnSpPr>
          <p:spPr>
            <a:xfrm flipV="1">
              <a:off x="5004108" y="2087217"/>
              <a:ext cx="164241" cy="46864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2" name="Gerade Verbindung mit Pfeil 159">
              <a:extLst>
                <a:ext uri="{FF2B5EF4-FFF2-40B4-BE49-F238E27FC236}">
                  <a16:creationId xmlns:a16="http://schemas.microsoft.com/office/drawing/2014/main" id="{8E9FC902-2BDF-024D-8CF6-81ED590A0520}"/>
                </a:ext>
              </a:extLst>
            </p:cNvPr>
            <p:cNvCxnSpPr>
              <a:cxnSpLocks/>
              <a:stCxn id="232" idx="0"/>
              <a:endCxn id="230" idx="3"/>
            </p:cNvCxnSpPr>
            <p:nvPr/>
          </p:nvCxnSpPr>
          <p:spPr>
            <a:xfrm flipV="1">
              <a:off x="3949149" y="1256864"/>
              <a:ext cx="469039" cy="43278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3" name="Gerade Verbindung mit Pfeil 160">
              <a:extLst>
                <a:ext uri="{FF2B5EF4-FFF2-40B4-BE49-F238E27FC236}">
                  <a16:creationId xmlns:a16="http://schemas.microsoft.com/office/drawing/2014/main" id="{E8EC525C-05EA-2C4C-BFEC-F61BE5429897}"/>
                </a:ext>
              </a:extLst>
            </p:cNvPr>
            <p:cNvCxnSpPr>
              <a:cxnSpLocks/>
              <a:stCxn id="233" idx="0"/>
              <a:endCxn id="230" idx="4"/>
            </p:cNvCxnSpPr>
            <p:nvPr/>
          </p:nvCxnSpPr>
          <p:spPr>
            <a:xfrm flipV="1">
              <a:off x="4558749" y="1315086"/>
              <a:ext cx="0" cy="37456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4" name="Gerade Verbindung mit Pfeil 161">
              <a:extLst>
                <a:ext uri="{FF2B5EF4-FFF2-40B4-BE49-F238E27FC236}">
                  <a16:creationId xmlns:a16="http://schemas.microsoft.com/office/drawing/2014/main" id="{4668DF89-3B6A-2743-9D97-994F07F6BDEE}"/>
                </a:ext>
              </a:extLst>
            </p:cNvPr>
            <p:cNvCxnSpPr>
              <a:cxnSpLocks/>
              <a:stCxn id="234" idx="0"/>
              <a:endCxn id="230" idx="5"/>
            </p:cNvCxnSpPr>
            <p:nvPr/>
          </p:nvCxnSpPr>
          <p:spPr>
            <a:xfrm flipH="1" flipV="1">
              <a:off x="4699309" y="1256864"/>
              <a:ext cx="469040" cy="43278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45" name="Abgerundetes Rechteck 162">
              <a:extLst>
                <a:ext uri="{FF2B5EF4-FFF2-40B4-BE49-F238E27FC236}">
                  <a16:creationId xmlns:a16="http://schemas.microsoft.com/office/drawing/2014/main" id="{0468FCA9-96D4-D748-A7CA-0A1CB9B44266}"/>
                </a:ext>
              </a:extLst>
            </p:cNvPr>
            <p:cNvSpPr/>
            <p:nvPr/>
          </p:nvSpPr>
          <p:spPr>
            <a:xfrm>
              <a:off x="3534548" y="1620782"/>
              <a:ext cx="2048399" cy="535303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46" name="Abgerundetes Rechteck 163">
              <a:extLst>
                <a:ext uri="{FF2B5EF4-FFF2-40B4-BE49-F238E27FC236}">
                  <a16:creationId xmlns:a16="http://schemas.microsoft.com/office/drawing/2014/main" id="{AE289361-1239-1141-AA23-89E7210FF8E2}"/>
                </a:ext>
              </a:extLst>
            </p:cNvPr>
            <p:cNvSpPr/>
            <p:nvPr/>
          </p:nvSpPr>
          <p:spPr>
            <a:xfrm>
              <a:off x="3550972" y="858697"/>
              <a:ext cx="2048399" cy="535303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247" name="Gruppieren 145">
            <a:extLst>
              <a:ext uri="{FF2B5EF4-FFF2-40B4-BE49-F238E27FC236}">
                <a16:creationId xmlns:a16="http://schemas.microsoft.com/office/drawing/2014/main" id="{B5CBED49-0BA6-BA46-8EBC-BC657A58BA63}"/>
              </a:ext>
            </a:extLst>
          </p:cNvPr>
          <p:cNvGrpSpPr/>
          <p:nvPr/>
        </p:nvGrpSpPr>
        <p:grpSpPr>
          <a:xfrm>
            <a:off x="5985160" y="4472918"/>
            <a:ext cx="1239429" cy="1253193"/>
            <a:chOff x="3527647" y="858697"/>
            <a:chExt cx="2071724" cy="2094731"/>
          </a:xfrm>
        </p:grpSpPr>
        <p:sp>
          <p:nvSpPr>
            <p:cNvPr id="248" name="Abgerundetes Rechteck 146">
              <a:extLst>
                <a:ext uri="{FF2B5EF4-FFF2-40B4-BE49-F238E27FC236}">
                  <a16:creationId xmlns:a16="http://schemas.microsoft.com/office/drawing/2014/main" id="{565FCDA4-4E34-7F43-BCDB-A148678027B5}"/>
                </a:ext>
              </a:extLst>
            </p:cNvPr>
            <p:cNvSpPr/>
            <p:nvPr/>
          </p:nvSpPr>
          <p:spPr>
            <a:xfrm>
              <a:off x="3527647" y="2418125"/>
              <a:ext cx="2048399" cy="535303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49" name="Oval 248">
              <a:extLst>
                <a:ext uri="{FF2B5EF4-FFF2-40B4-BE49-F238E27FC236}">
                  <a16:creationId xmlns:a16="http://schemas.microsoft.com/office/drawing/2014/main" id="{AE01DE4D-0E72-834A-A6D3-D61E7301714B}"/>
                </a:ext>
              </a:extLst>
            </p:cNvPr>
            <p:cNvSpPr/>
            <p:nvPr/>
          </p:nvSpPr>
          <p:spPr>
            <a:xfrm>
              <a:off x="4359966" y="917521"/>
              <a:ext cx="397565" cy="397565"/>
            </a:xfrm>
            <a:prstGeom prst="ellipse">
              <a:avLst/>
            </a:prstGeom>
            <a:solidFill>
              <a:srgbClr val="DCACEE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 sz="135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50" name="Oval 249">
              <a:extLst>
                <a:ext uri="{FF2B5EF4-FFF2-40B4-BE49-F238E27FC236}">
                  <a16:creationId xmlns:a16="http://schemas.microsoft.com/office/drawing/2014/main" id="{03DB1CC4-E49D-3E41-BBA1-64376E27829E}"/>
                </a:ext>
              </a:extLst>
            </p:cNvPr>
            <p:cNvSpPr/>
            <p:nvPr/>
          </p:nvSpPr>
          <p:spPr>
            <a:xfrm>
              <a:off x="4664765" y="2497641"/>
              <a:ext cx="397565" cy="397565"/>
            </a:xfrm>
            <a:prstGeom prst="ellipse">
              <a:avLst/>
            </a:prstGeom>
            <a:solidFill>
              <a:srgbClr val="A2CEE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51" name="Oval 250">
              <a:extLst>
                <a:ext uri="{FF2B5EF4-FFF2-40B4-BE49-F238E27FC236}">
                  <a16:creationId xmlns:a16="http://schemas.microsoft.com/office/drawing/2014/main" id="{3C2EAD3C-EC6B-E54A-8947-2C9197D499F2}"/>
                </a:ext>
              </a:extLst>
            </p:cNvPr>
            <p:cNvSpPr/>
            <p:nvPr/>
          </p:nvSpPr>
          <p:spPr>
            <a:xfrm>
              <a:off x="3750366" y="1689652"/>
              <a:ext cx="397565" cy="397565"/>
            </a:xfrm>
            <a:prstGeom prst="ellipse">
              <a:avLst/>
            </a:prstGeom>
            <a:solidFill>
              <a:srgbClr val="E1F8D0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52" name="Oval 251">
              <a:extLst>
                <a:ext uri="{FF2B5EF4-FFF2-40B4-BE49-F238E27FC236}">
                  <a16:creationId xmlns:a16="http://schemas.microsoft.com/office/drawing/2014/main" id="{16B1C0CD-E95F-3647-A2B4-6113B22B0F0E}"/>
                </a:ext>
              </a:extLst>
            </p:cNvPr>
            <p:cNvSpPr/>
            <p:nvPr/>
          </p:nvSpPr>
          <p:spPr>
            <a:xfrm>
              <a:off x="4359966" y="1689652"/>
              <a:ext cx="397565" cy="397565"/>
            </a:xfrm>
            <a:prstGeom prst="ellipse">
              <a:avLst/>
            </a:prstGeom>
            <a:solidFill>
              <a:srgbClr val="E1F8D0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53" name="Oval 252">
              <a:extLst>
                <a:ext uri="{FF2B5EF4-FFF2-40B4-BE49-F238E27FC236}">
                  <a16:creationId xmlns:a16="http://schemas.microsoft.com/office/drawing/2014/main" id="{4DE3D6AF-B6DC-804E-A026-4F894682FF72}"/>
                </a:ext>
              </a:extLst>
            </p:cNvPr>
            <p:cNvSpPr/>
            <p:nvPr/>
          </p:nvSpPr>
          <p:spPr>
            <a:xfrm>
              <a:off x="4969566" y="1689652"/>
              <a:ext cx="397565" cy="397565"/>
            </a:xfrm>
            <a:prstGeom prst="ellipse">
              <a:avLst/>
            </a:prstGeom>
            <a:solidFill>
              <a:srgbClr val="E1F8D0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54" name="Oval 253">
              <a:extLst>
                <a:ext uri="{FF2B5EF4-FFF2-40B4-BE49-F238E27FC236}">
                  <a16:creationId xmlns:a16="http://schemas.microsoft.com/office/drawing/2014/main" id="{6B7053D7-311A-7A4C-9D79-0FAC089242EA}"/>
                </a:ext>
              </a:extLst>
            </p:cNvPr>
            <p:cNvSpPr/>
            <p:nvPr/>
          </p:nvSpPr>
          <p:spPr>
            <a:xfrm>
              <a:off x="4068417" y="2497641"/>
              <a:ext cx="397565" cy="397565"/>
            </a:xfrm>
            <a:prstGeom prst="ellipse">
              <a:avLst/>
            </a:prstGeom>
            <a:solidFill>
              <a:srgbClr val="A2CEE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cxnSp>
          <p:nvCxnSpPr>
            <p:cNvPr id="255" name="Gerade Verbindung mit Pfeil 153">
              <a:extLst>
                <a:ext uri="{FF2B5EF4-FFF2-40B4-BE49-F238E27FC236}">
                  <a16:creationId xmlns:a16="http://schemas.microsoft.com/office/drawing/2014/main" id="{A0D213CA-9DEE-D949-A252-3E0F3A22B62C}"/>
                </a:ext>
              </a:extLst>
            </p:cNvPr>
            <p:cNvCxnSpPr>
              <a:cxnSpLocks/>
              <a:stCxn id="254" idx="1"/>
              <a:endCxn id="251" idx="4"/>
            </p:cNvCxnSpPr>
            <p:nvPr/>
          </p:nvCxnSpPr>
          <p:spPr>
            <a:xfrm flipH="1" flipV="1">
              <a:off x="3949149" y="2087217"/>
              <a:ext cx="177490" cy="46864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6" name="Gerade Verbindung mit Pfeil 154">
              <a:extLst>
                <a:ext uri="{FF2B5EF4-FFF2-40B4-BE49-F238E27FC236}">
                  <a16:creationId xmlns:a16="http://schemas.microsoft.com/office/drawing/2014/main" id="{25CDB1FC-7A21-4C43-AEAD-E7EB70D005DF}"/>
                </a:ext>
              </a:extLst>
            </p:cNvPr>
            <p:cNvCxnSpPr>
              <a:cxnSpLocks/>
              <a:stCxn id="254" idx="0"/>
              <a:endCxn id="252" idx="4"/>
            </p:cNvCxnSpPr>
            <p:nvPr/>
          </p:nvCxnSpPr>
          <p:spPr>
            <a:xfrm flipV="1">
              <a:off x="4267200" y="2087217"/>
              <a:ext cx="291549" cy="41042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7" name="Gerade Verbindung mit Pfeil 155">
              <a:extLst>
                <a:ext uri="{FF2B5EF4-FFF2-40B4-BE49-F238E27FC236}">
                  <a16:creationId xmlns:a16="http://schemas.microsoft.com/office/drawing/2014/main" id="{898392DA-09BB-C344-8C2F-D56D6D62DA16}"/>
                </a:ext>
              </a:extLst>
            </p:cNvPr>
            <p:cNvCxnSpPr>
              <a:cxnSpLocks/>
              <a:stCxn id="254" idx="7"/>
              <a:endCxn id="253" idx="3"/>
            </p:cNvCxnSpPr>
            <p:nvPr/>
          </p:nvCxnSpPr>
          <p:spPr>
            <a:xfrm flipV="1">
              <a:off x="4407760" y="2028995"/>
              <a:ext cx="620028" cy="52686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8" name="Gerade Verbindung mit Pfeil 156">
              <a:extLst>
                <a:ext uri="{FF2B5EF4-FFF2-40B4-BE49-F238E27FC236}">
                  <a16:creationId xmlns:a16="http://schemas.microsoft.com/office/drawing/2014/main" id="{6BAEC8CE-6BB7-C842-A3D9-E9453423D595}"/>
                </a:ext>
              </a:extLst>
            </p:cNvPr>
            <p:cNvCxnSpPr>
              <a:cxnSpLocks/>
              <a:stCxn id="250" idx="1"/>
              <a:endCxn id="251" idx="5"/>
            </p:cNvCxnSpPr>
            <p:nvPr/>
          </p:nvCxnSpPr>
          <p:spPr>
            <a:xfrm flipH="1" flipV="1">
              <a:off x="4089709" y="2028995"/>
              <a:ext cx="633278" cy="52686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9" name="Gerade Verbindung mit Pfeil 157">
              <a:extLst>
                <a:ext uri="{FF2B5EF4-FFF2-40B4-BE49-F238E27FC236}">
                  <a16:creationId xmlns:a16="http://schemas.microsoft.com/office/drawing/2014/main" id="{3F1D6111-48DF-C44A-B711-CD929E23BC96}"/>
                </a:ext>
              </a:extLst>
            </p:cNvPr>
            <p:cNvCxnSpPr>
              <a:cxnSpLocks/>
              <a:stCxn id="250" idx="0"/>
              <a:endCxn id="252" idx="4"/>
            </p:cNvCxnSpPr>
            <p:nvPr/>
          </p:nvCxnSpPr>
          <p:spPr>
            <a:xfrm flipH="1" flipV="1">
              <a:off x="4558749" y="2087217"/>
              <a:ext cx="304799" cy="41042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0" name="Gerade Verbindung mit Pfeil 158">
              <a:extLst>
                <a:ext uri="{FF2B5EF4-FFF2-40B4-BE49-F238E27FC236}">
                  <a16:creationId xmlns:a16="http://schemas.microsoft.com/office/drawing/2014/main" id="{62C65EE2-AC04-D841-BE16-F7B839DB452C}"/>
                </a:ext>
              </a:extLst>
            </p:cNvPr>
            <p:cNvCxnSpPr>
              <a:cxnSpLocks/>
              <a:stCxn id="250" idx="7"/>
              <a:endCxn id="253" idx="4"/>
            </p:cNvCxnSpPr>
            <p:nvPr/>
          </p:nvCxnSpPr>
          <p:spPr>
            <a:xfrm flipV="1">
              <a:off x="5004108" y="2087217"/>
              <a:ext cx="164241" cy="46864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1" name="Gerade Verbindung mit Pfeil 159">
              <a:extLst>
                <a:ext uri="{FF2B5EF4-FFF2-40B4-BE49-F238E27FC236}">
                  <a16:creationId xmlns:a16="http://schemas.microsoft.com/office/drawing/2014/main" id="{9EEC0F0A-D1BA-F24D-BB6C-9BB9D865D9CB}"/>
                </a:ext>
              </a:extLst>
            </p:cNvPr>
            <p:cNvCxnSpPr>
              <a:cxnSpLocks/>
              <a:stCxn id="251" idx="0"/>
              <a:endCxn id="249" idx="3"/>
            </p:cNvCxnSpPr>
            <p:nvPr/>
          </p:nvCxnSpPr>
          <p:spPr>
            <a:xfrm flipV="1">
              <a:off x="3949149" y="1256864"/>
              <a:ext cx="469039" cy="43278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2" name="Gerade Verbindung mit Pfeil 160">
              <a:extLst>
                <a:ext uri="{FF2B5EF4-FFF2-40B4-BE49-F238E27FC236}">
                  <a16:creationId xmlns:a16="http://schemas.microsoft.com/office/drawing/2014/main" id="{1EF23148-8D71-7C4D-B284-677842ED5033}"/>
                </a:ext>
              </a:extLst>
            </p:cNvPr>
            <p:cNvCxnSpPr>
              <a:cxnSpLocks/>
              <a:stCxn id="252" idx="0"/>
              <a:endCxn id="249" idx="4"/>
            </p:cNvCxnSpPr>
            <p:nvPr/>
          </p:nvCxnSpPr>
          <p:spPr>
            <a:xfrm flipV="1">
              <a:off x="4558749" y="1315086"/>
              <a:ext cx="0" cy="37456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3" name="Gerade Verbindung mit Pfeil 161">
              <a:extLst>
                <a:ext uri="{FF2B5EF4-FFF2-40B4-BE49-F238E27FC236}">
                  <a16:creationId xmlns:a16="http://schemas.microsoft.com/office/drawing/2014/main" id="{638C4B4E-489A-1C43-BB65-BEEB57A43C6A}"/>
                </a:ext>
              </a:extLst>
            </p:cNvPr>
            <p:cNvCxnSpPr>
              <a:cxnSpLocks/>
              <a:stCxn id="253" idx="0"/>
              <a:endCxn id="249" idx="5"/>
            </p:cNvCxnSpPr>
            <p:nvPr/>
          </p:nvCxnSpPr>
          <p:spPr>
            <a:xfrm flipH="1" flipV="1">
              <a:off x="4699309" y="1256864"/>
              <a:ext cx="469040" cy="43278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64" name="Abgerundetes Rechteck 162">
              <a:extLst>
                <a:ext uri="{FF2B5EF4-FFF2-40B4-BE49-F238E27FC236}">
                  <a16:creationId xmlns:a16="http://schemas.microsoft.com/office/drawing/2014/main" id="{208D9BC9-7DF7-E342-8654-D3F57D166003}"/>
                </a:ext>
              </a:extLst>
            </p:cNvPr>
            <p:cNvSpPr/>
            <p:nvPr/>
          </p:nvSpPr>
          <p:spPr>
            <a:xfrm>
              <a:off x="3534548" y="1620782"/>
              <a:ext cx="2048399" cy="535303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65" name="Abgerundetes Rechteck 163">
              <a:extLst>
                <a:ext uri="{FF2B5EF4-FFF2-40B4-BE49-F238E27FC236}">
                  <a16:creationId xmlns:a16="http://schemas.microsoft.com/office/drawing/2014/main" id="{E1C5FA02-2EB6-D44F-A4C7-831EFD4304EB}"/>
                </a:ext>
              </a:extLst>
            </p:cNvPr>
            <p:cNvSpPr/>
            <p:nvPr/>
          </p:nvSpPr>
          <p:spPr>
            <a:xfrm>
              <a:off x="3550972" y="858697"/>
              <a:ext cx="2048399" cy="535303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266" name="Gruppieren 145">
            <a:extLst>
              <a:ext uri="{FF2B5EF4-FFF2-40B4-BE49-F238E27FC236}">
                <a16:creationId xmlns:a16="http://schemas.microsoft.com/office/drawing/2014/main" id="{C888D64C-DE5A-3045-9E59-92F001EBE384}"/>
              </a:ext>
            </a:extLst>
          </p:cNvPr>
          <p:cNvGrpSpPr/>
          <p:nvPr/>
        </p:nvGrpSpPr>
        <p:grpSpPr>
          <a:xfrm>
            <a:off x="7579182" y="4460562"/>
            <a:ext cx="1239429" cy="1253193"/>
            <a:chOff x="3527647" y="858697"/>
            <a:chExt cx="2071724" cy="2094731"/>
          </a:xfrm>
        </p:grpSpPr>
        <p:sp>
          <p:nvSpPr>
            <p:cNvPr id="267" name="Abgerundetes Rechteck 146">
              <a:extLst>
                <a:ext uri="{FF2B5EF4-FFF2-40B4-BE49-F238E27FC236}">
                  <a16:creationId xmlns:a16="http://schemas.microsoft.com/office/drawing/2014/main" id="{7878E1A1-32E8-104E-A564-EA629878F45D}"/>
                </a:ext>
              </a:extLst>
            </p:cNvPr>
            <p:cNvSpPr/>
            <p:nvPr/>
          </p:nvSpPr>
          <p:spPr>
            <a:xfrm>
              <a:off x="3527647" y="2418125"/>
              <a:ext cx="2048399" cy="535303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68" name="Oval 267">
              <a:extLst>
                <a:ext uri="{FF2B5EF4-FFF2-40B4-BE49-F238E27FC236}">
                  <a16:creationId xmlns:a16="http://schemas.microsoft.com/office/drawing/2014/main" id="{834C7AC8-E988-EF4E-B03F-E039B128E91D}"/>
                </a:ext>
              </a:extLst>
            </p:cNvPr>
            <p:cNvSpPr/>
            <p:nvPr/>
          </p:nvSpPr>
          <p:spPr>
            <a:xfrm>
              <a:off x="4359966" y="917521"/>
              <a:ext cx="397565" cy="397565"/>
            </a:xfrm>
            <a:prstGeom prst="ellipse">
              <a:avLst/>
            </a:prstGeom>
            <a:solidFill>
              <a:srgbClr val="DCACEE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 sz="135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69" name="Oval 268">
              <a:extLst>
                <a:ext uri="{FF2B5EF4-FFF2-40B4-BE49-F238E27FC236}">
                  <a16:creationId xmlns:a16="http://schemas.microsoft.com/office/drawing/2014/main" id="{FFE15406-7C50-374B-94A8-DC042E6E6515}"/>
                </a:ext>
              </a:extLst>
            </p:cNvPr>
            <p:cNvSpPr/>
            <p:nvPr/>
          </p:nvSpPr>
          <p:spPr>
            <a:xfrm>
              <a:off x="4664765" y="2497641"/>
              <a:ext cx="397565" cy="397565"/>
            </a:xfrm>
            <a:prstGeom prst="ellipse">
              <a:avLst/>
            </a:prstGeom>
            <a:solidFill>
              <a:srgbClr val="A2CEE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70" name="Oval 269">
              <a:extLst>
                <a:ext uri="{FF2B5EF4-FFF2-40B4-BE49-F238E27FC236}">
                  <a16:creationId xmlns:a16="http://schemas.microsoft.com/office/drawing/2014/main" id="{F53EA099-150C-DB46-9960-0402870D6219}"/>
                </a:ext>
              </a:extLst>
            </p:cNvPr>
            <p:cNvSpPr/>
            <p:nvPr/>
          </p:nvSpPr>
          <p:spPr>
            <a:xfrm>
              <a:off x="3750366" y="1689652"/>
              <a:ext cx="397565" cy="397565"/>
            </a:xfrm>
            <a:prstGeom prst="ellipse">
              <a:avLst/>
            </a:prstGeom>
            <a:solidFill>
              <a:srgbClr val="E1F8D0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71" name="Oval 270">
              <a:extLst>
                <a:ext uri="{FF2B5EF4-FFF2-40B4-BE49-F238E27FC236}">
                  <a16:creationId xmlns:a16="http://schemas.microsoft.com/office/drawing/2014/main" id="{66C0E89C-6EE3-6744-A520-2365FE6F46CC}"/>
                </a:ext>
              </a:extLst>
            </p:cNvPr>
            <p:cNvSpPr/>
            <p:nvPr/>
          </p:nvSpPr>
          <p:spPr>
            <a:xfrm>
              <a:off x="4359966" y="1689652"/>
              <a:ext cx="397565" cy="397565"/>
            </a:xfrm>
            <a:prstGeom prst="ellipse">
              <a:avLst/>
            </a:prstGeom>
            <a:solidFill>
              <a:srgbClr val="E1F8D0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72" name="Oval 271">
              <a:extLst>
                <a:ext uri="{FF2B5EF4-FFF2-40B4-BE49-F238E27FC236}">
                  <a16:creationId xmlns:a16="http://schemas.microsoft.com/office/drawing/2014/main" id="{2BDC1EA1-84B5-5E45-B11E-71961243CACB}"/>
                </a:ext>
              </a:extLst>
            </p:cNvPr>
            <p:cNvSpPr/>
            <p:nvPr/>
          </p:nvSpPr>
          <p:spPr>
            <a:xfrm>
              <a:off x="4969566" y="1689652"/>
              <a:ext cx="397565" cy="397565"/>
            </a:xfrm>
            <a:prstGeom prst="ellipse">
              <a:avLst/>
            </a:prstGeom>
            <a:solidFill>
              <a:srgbClr val="E1F8D0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73" name="Oval 272">
              <a:extLst>
                <a:ext uri="{FF2B5EF4-FFF2-40B4-BE49-F238E27FC236}">
                  <a16:creationId xmlns:a16="http://schemas.microsoft.com/office/drawing/2014/main" id="{1F3883B5-B988-2B46-ABCE-A154A0EFDA36}"/>
                </a:ext>
              </a:extLst>
            </p:cNvPr>
            <p:cNvSpPr/>
            <p:nvPr/>
          </p:nvSpPr>
          <p:spPr>
            <a:xfrm>
              <a:off x="4068417" y="2497641"/>
              <a:ext cx="397565" cy="397565"/>
            </a:xfrm>
            <a:prstGeom prst="ellipse">
              <a:avLst/>
            </a:prstGeom>
            <a:solidFill>
              <a:srgbClr val="A2CEE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cxnSp>
          <p:nvCxnSpPr>
            <p:cNvPr id="274" name="Gerade Verbindung mit Pfeil 153">
              <a:extLst>
                <a:ext uri="{FF2B5EF4-FFF2-40B4-BE49-F238E27FC236}">
                  <a16:creationId xmlns:a16="http://schemas.microsoft.com/office/drawing/2014/main" id="{F77A1AD6-6908-864E-B2D0-D63740226DEF}"/>
                </a:ext>
              </a:extLst>
            </p:cNvPr>
            <p:cNvCxnSpPr>
              <a:cxnSpLocks/>
              <a:stCxn id="273" idx="1"/>
              <a:endCxn id="270" idx="4"/>
            </p:cNvCxnSpPr>
            <p:nvPr/>
          </p:nvCxnSpPr>
          <p:spPr>
            <a:xfrm flipH="1" flipV="1">
              <a:off x="3949149" y="2087217"/>
              <a:ext cx="177490" cy="46864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5" name="Gerade Verbindung mit Pfeil 154">
              <a:extLst>
                <a:ext uri="{FF2B5EF4-FFF2-40B4-BE49-F238E27FC236}">
                  <a16:creationId xmlns:a16="http://schemas.microsoft.com/office/drawing/2014/main" id="{31CF69F6-7438-6C4C-AC61-605AF28D6078}"/>
                </a:ext>
              </a:extLst>
            </p:cNvPr>
            <p:cNvCxnSpPr>
              <a:cxnSpLocks/>
              <a:stCxn id="273" idx="0"/>
              <a:endCxn id="271" idx="4"/>
            </p:cNvCxnSpPr>
            <p:nvPr/>
          </p:nvCxnSpPr>
          <p:spPr>
            <a:xfrm flipV="1">
              <a:off x="4267200" y="2087217"/>
              <a:ext cx="291549" cy="41042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6" name="Gerade Verbindung mit Pfeil 155">
              <a:extLst>
                <a:ext uri="{FF2B5EF4-FFF2-40B4-BE49-F238E27FC236}">
                  <a16:creationId xmlns:a16="http://schemas.microsoft.com/office/drawing/2014/main" id="{472B5F78-2853-C749-8B8B-8F0A25BCEC9C}"/>
                </a:ext>
              </a:extLst>
            </p:cNvPr>
            <p:cNvCxnSpPr>
              <a:cxnSpLocks/>
              <a:stCxn id="273" idx="7"/>
              <a:endCxn id="272" idx="3"/>
            </p:cNvCxnSpPr>
            <p:nvPr/>
          </p:nvCxnSpPr>
          <p:spPr>
            <a:xfrm flipV="1">
              <a:off x="4407760" y="2028995"/>
              <a:ext cx="620028" cy="52686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7" name="Gerade Verbindung mit Pfeil 156">
              <a:extLst>
                <a:ext uri="{FF2B5EF4-FFF2-40B4-BE49-F238E27FC236}">
                  <a16:creationId xmlns:a16="http://schemas.microsoft.com/office/drawing/2014/main" id="{3506D1BA-DB9D-2D49-B478-AE8B9D438621}"/>
                </a:ext>
              </a:extLst>
            </p:cNvPr>
            <p:cNvCxnSpPr>
              <a:cxnSpLocks/>
              <a:stCxn id="269" idx="1"/>
              <a:endCxn id="270" idx="5"/>
            </p:cNvCxnSpPr>
            <p:nvPr/>
          </p:nvCxnSpPr>
          <p:spPr>
            <a:xfrm flipH="1" flipV="1">
              <a:off x="4089709" y="2028995"/>
              <a:ext cx="633278" cy="52686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8" name="Gerade Verbindung mit Pfeil 157">
              <a:extLst>
                <a:ext uri="{FF2B5EF4-FFF2-40B4-BE49-F238E27FC236}">
                  <a16:creationId xmlns:a16="http://schemas.microsoft.com/office/drawing/2014/main" id="{672479B9-FBD0-9144-B141-B8A72ED8F130}"/>
                </a:ext>
              </a:extLst>
            </p:cNvPr>
            <p:cNvCxnSpPr>
              <a:cxnSpLocks/>
              <a:stCxn id="269" idx="0"/>
              <a:endCxn id="271" idx="4"/>
            </p:cNvCxnSpPr>
            <p:nvPr/>
          </p:nvCxnSpPr>
          <p:spPr>
            <a:xfrm flipH="1" flipV="1">
              <a:off x="4558749" y="2087217"/>
              <a:ext cx="304799" cy="41042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9" name="Gerade Verbindung mit Pfeil 158">
              <a:extLst>
                <a:ext uri="{FF2B5EF4-FFF2-40B4-BE49-F238E27FC236}">
                  <a16:creationId xmlns:a16="http://schemas.microsoft.com/office/drawing/2014/main" id="{D71C6429-04B9-6C4A-BD6F-6CF90918726A}"/>
                </a:ext>
              </a:extLst>
            </p:cNvPr>
            <p:cNvCxnSpPr>
              <a:cxnSpLocks/>
              <a:stCxn id="269" idx="7"/>
              <a:endCxn id="272" idx="4"/>
            </p:cNvCxnSpPr>
            <p:nvPr/>
          </p:nvCxnSpPr>
          <p:spPr>
            <a:xfrm flipV="1">
              <a:off x="5004108" y="2087217"/>
              <a:ext cx="164241" cy="46864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0" name="Gerade Verbindung mit Pfeil 159">
              <a:extLst>
                <a:ext uri="{FF2B5EF4-FFF2-40B4-BE49-F238E27FC236}">
                  <a16:creationId xmlns:a16="http://schemas.microsoft.com/office/drawing/2014/main" id="{E7A88788-0770-8543-85EB-B67C16C4840F}"/>
                </a:ext>
              </a:extLst>
            </p:cNvPr>
            <p:cNvCxnSpPr>
              <a:cxnSpLocks/>
              <a:stCxn id="270" idx="0"/>
              <a:endCxn id="268" idx="3"/>
            </p:cNvCxnSpPr>
            <p:nvPr/>
          </p:nvCxnSpPr>
          <p:spPr>
            <a:xfrm flipV="1">
              <a:off x="3949149" y="1256864"/>
              <a:ext cx="469039" cy="43278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1" name="Gerade Verbindung mit Pfeil 160">
              <a:extLst>
                <a:ext uri="{FF2B5EF4-FFF2-40B4-BE49-F238E27FC236}">
                  <a16:creationId xmlns:a16="http://schemas.microsoft.com/office/drawing/2014/main" id="{928717FA-4999-8D40-8666-31FB2FEB8972}"/>
                </a:ext>
              </a:extLst>
            </p:cNvPr>
            <p:cNvCxnSpPr>
              <a:cxnSpLocks/>
              <a:stCxn id="271" idx="0"/>
              <a:endCxn id="268" idx="4"/>
            </p:cNvCxnSpPr>
            <p:nvPr/>
          </p:nvCxnSpPr>
          <p:spPr>
            <a:xfrm flipV="1">
              <a:off x="4558749" y="1315086"/>
              <a:ext cx="0" cy="37456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2" name="Gerade Verbindung mit Pfeil 161">
              <a:extLst>
                <a:ext uri="{FF2B5EF4-FFF2-40B4-BE49-F238E27FC236}">
                  <a16:creationId xmlns:a16="http://schemas.microsoft.com/office/drawing/2014/main" id="{E2DD394A-3E18-A045-98F4-22D2516DD289}"/>
                </a:ext>
              </a:extLst>
            </p:cNvPr>
            <p:cNvCxnSpPr>
              <a:cxnSpLocks/>
              <a:stCxn id="272" idx="0"/>
              <a:endCxn id="268" idx="5"/>
            </p:cNvCxnSpPr>
            <p:nvPr/>
          </p:nvCxnSpPr>
          <p:spPr>
            <a:xfrm flipH="1" flipV="1">
              <a:off x="4699309" y="1256864"/>
              <a:ext cx="469040" cy="43278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83" name="Abgerundetes Rechteck 162">
              <a:extLst>
                <a:ext uri="{FF2B5EF4-FFF2-40B4-BE49-F238E27FC236}">
                  <a16:creationId xmlns:a16="http://schemas.microsoft.com/office/drawing/2014/main" id="{D6E643D7-6B7D-D143-BA62-D8FB54B6683B}"/>
                </a:ext>
              </a:extLst>
            </p:cNvPr>
            <p:cNvSpPr/>
            <p:nvPr/>
          </p:nvSpPr>
          <p:spPr>
            <a:xfrm>
              <a:off x="3534548" y="1620782"/>
              <a:ext cx="2048399" cy="535303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84" name="Abgerundetes Rechteck 163">
              <a:extLst>
                <a:ext uri="{FF2B5EF4-FFF2-40B4-BE49-F238E27FC236}">
                  <a16:creationId xmlns:a16="http://schemas.microsoft.com/office/drawing/2014/main" id="{A32B4F81-EEBE-7B43-84A3-AEAC164911BB}"/>
                </a:ext>
              </a:extLst>
            </p:cNvPr>
            <p:cNvSpPr/>
            <p:nvPr/>
          </p:nvSpPr>
          <p:spPr>
            <a:xfrm>
              <a:off x="3550972" y="858697"/>
              <a:ext cx="2048399" cy="535303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285" name="Gruppieren 145">
            <a:extLst>
              <a:ext uri="{FF2B5EF4-FFF2-40B4-BE49-F238E27FC236}">
                <a16:creationId xmlns:a16="http://schemas.microsoft.com/office/drawing/2014/main" id="{8DEA43C4-A106-3349-8070-0D120A367FF6}"/>
              </a:ext>
            </a:extLst>
          </p:cNvPr>
          <p:cNvGrpSpPr/>
          <p:nvPr/>
        </p:nvGrpSpPr>
        <p:grpSpPr>
          <a:xfrm>
            <a:off x="721496" y="4454665"/>
            <a:ext cx="1239429" cy="1253193"/>
            <a:chOff x="3527647" y="858697"/>
            <a:chExt cx="2071724" cy="2094731"/>
          </a:xfrm>
        </p:grpSpPr>
        <p:sp>
          <p:nvSpPr>
            <p:cNvPr id="286" name="Abgerundetes Rechteck 146">
              <a:extLst>
                <a:ext uri="{FF2B5EF4-FFF2-40B4-BE49-F238E27FC236}">
                  <a16:creationId xmlns:a16="http://schemas.microsoft.com/office/drawing/2014/main" id="{09A5D33B-8B92-5543-87DE-9F7C038EC5F9}"/>
                </a:ext>
              </a:extLst>
            </p:cNvPr>
            <p:cNvSpPr/>
            <p:nvPr/>
          </p:nvSpPr>
          <p:spPr>
            <a:xfrm>
              <a:off x="3527647" y="2418125"/>
              <a:ext cx="2048399" cy="535303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87" name="Oval 286">
              <a:extLst>
                <a:ext uri="{FF2B5EF4-FFF2-40B4-BE49-F238E27FC236}">
                  <a16:creationId xmlns:a16="http://schemas.microsoft.com/office/drawing/2014/main" id="{50749E0C-87ED-7141-8537-4C39A92EB976}"/>
                </a:ext>
              </a:extLst>
            </p:cNvPr>
            <p:cNvSpPr/>
            <p:nvPr/>
          </p:nvSpPr>
          <p:spPr>
            <a:xfrm>
              <a:off x="4359966" y="917521"/>
              <a:ext cx="397565" cy="397565"/>
            </a:xfrm>
            <a:prstGeom prst="ellipse">
              <a:avLst/>
            </a:prstGeom>
            <a:solidFill>
              <a:srgbClr val="DCACEE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 sz="135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88" name="Oval 287">
              <a:extLst>
                <a:ext uri="{FF2B5EF4-FFF2-40B4-BE49-F238E27FC236}">
                  <a16:creationId xmlns:a16="http://schemas.microsoft.com/office/drawing/2014/main" id="{AED38A41-A3D8-E842-AF50-5C962ACC0718}"/>
                </a:ext>
              </a:extLst>
            </p:cNvPr>
            <p:cNvSpPr/>
            <p:nvPr/>
          </p:nvSpPr>
          <p:spPr>
            <a:xfrm>
              <a:off x="4664765" y="2497641"/>
              <a:ext cx="397565" cy="397565"/>
            </a:xfrm>
            <a:prstGeom prst="ellipse">
              <a:avLst/>
            </a:prstGeom>
            <a:solidFill>
              <a:srgbClr val="A2CEE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89" name="Oval 288">
              <a:extLst>
                <a:ext uri="{FF2B5EF4-FFF2-40B4-BE49-F238E27FC236}">
                  <a16:creationId xmlns:a16="http://schemas.microsoft.com/office/drawing/2014/main" id="{CC41D05E-24AB-1D40-974A-BFD9A4CEF852}"/>
                </a:ext>
              </a:extLst>
            </p:cNvPr>
            <p:cNvSpPr/>
            <p:nvPr/>
          </p:nvSpPr>
          <p:spPr>
            <a:xfrm>
              <a:off x="3750366" y="1689652"/>
              <a:ext cx="397565" cy="397565"/>
            </a:xfrm>
            <a:prstGeom prst="ellipse">
              <a:avLst/>
            </a:prstGeom>
            <a:solidFill>
              <a:srgbClr val="E1F8D0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90" name="Oval 289">
              <a:extLst>
                <a:ext uri="{FF2B5EF4-FFF2-40B4-BE49-F238E27FC236}">
                  <a16:creationId xmlns:a16="http://schemas.microsoft.com/office/drawing/2014/main" id="{02C8F58E-4A7F-644E-92D9-64E7626820A5}"/>
                </a:ext>
              </a:extLst>
            </p:cNvPr>
            <p:cNvSpPr/>
            <p:nvPr/>
          </p:nvSpPr>
          <p:spPr>
            <a:xfrm>
              <a:off x="4359966" y="1689652"/>
              <a:ext cx="397565" cy="397565"/>
            </a:xfrm>
            <a:prstGeom prst="ellipse">
              <a:avLst/>
            </a:prstGeom>
            <a:solidFill>
              <a:srgbClr val="E1F8D0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91" name="Oval 290">
              <a:extLst>
                <a:ext uri="{FF2B5EF4-FFF2-40B4-BE49-F238E27FC236}">
                  <a16:creationId xmlns:a16="http://schemas.microsoft.com/office/drawing/2014/main" id="{E247B428-325C-4D45-858F-5CD26F203AE7}"/>
                </a:ext>
              </a:extLst>
            </p:cNvPr>
            <p:cNvSpPr/>
            <p:nvPr/>
          </p:nvSpPr>
          <p:spPr>
            <a:xfrm>
              <a:off x="4969566" y="1689652"/>
              <a:ext cx="397565" cy="397565"/>
            </a:xfrm>
            <a:prstGeom prst="ellipse">
              <a:avLst/>
            </a:prstGeom>
            <a:solidFill>
              <a:srgbClr val="E1F8D0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92" name="Oval 291">
              <a:extLst>
                <a:ext uri="{FF2B5EF4-FFF2-40B4-BE49-F238E27FC236}">
                  <a16:creationId xmlns:a16="http://schemas.microsoft.com/office/drawing/2014/main" id="{B1DCB979-15ED-3847-9304-F95B575345F8}"/>
                </a:ext>
              </a:extLst>
            </p:cNvPr>
            <p:cNvSpPr/>
            <p:nvPr/>
          </p:nvSpPr>
          <p:spPr>
            <a:xfrm>
              <a:off x="4068417" y="2497641"/>
              <a:ext cx="397565" cy="397565"/>
            </a:xfrm>
            <a:prstGeom prst="ellipse">
              <a:avLst/>
            </a:prstGeom>
            <a:solidFill>
              <a:srgbClr val="A2CEE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cxnSp>
          <p:nvCxnSpPr>
            <p:cNvPr id="293" name="Gerade Verbindung mit Pfeil 153">
              <a:extLst>
                <a:ext uri="{FF2B5EF4-FFF2-40B4-BE49-F238E27FC236}">
                  <a16:creationId xmlns:a16="http://schemas.microsoft.com/office/drawing/2014/main" id="{25CF7308-B525-6F43-95C4-D74301EA8D87}"/>
                </a:ext>
              </a:extLst>
            </p:cNvPr>
            <p:cNvCxnSpPr>
              <a:cxnSpLocks/>
              <a:stCxn id="292" idx="1"/>
              <a:endCxn id="289" idx="4"/>
            </p:cNvCxnSpPr>
            <p:nvPr/>
          </p:nvCxnSpPr>
          <p:spPr>
            <a:xfrm flipH="1" flipV="1">
              <a:off x="3949149" y="2087217"/>
              <a:ext cx="177490" cy="46864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4" name="Gerade Verbindung mit Pfeil 154">
              <a:extLst>
                <a:ext uri="{FF2B5EF4-FFF2-40B4-BE49-F238E27FC236}">
                  <a16:creationId xmlns:a16="http://schemas.microsoft.com/office/drawing/2014/main" id="{C63526C3-D9FD-4847-AB01-35A8D1193FC6}"/>
                </a:ext>
              </a:extLst>
            </p:cNvPr>
            <p:cNvCxnSpPr>
              <a:cxnSpLocks/>
              <a:stCxn id="292" idx="0"/>
              <a:endCxn id="290" idx="4"/>
            </p:cNvCxnSpPr>
            <p:nvPr/>
          </p:nvCxnSpPr>
          <p:spPr>
            <a:xfrm flipV="1">
              <a:off x="4267200" y="2087217"/>
              <a:ext cx="291549" cy="41042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5" name="Gerade Verbindung mit Pfeil 155">
              <a:extLst>
                <a:ext uri="{FF2B5EF4-FFF2-40B4-BE49-F238E27FC236}">
                  <a16:creationId xmlns:a16="http://schemas.microsoft.com/office/drawing/2014/main" id="{3FD640F1-E58A-FC41-A2EC-3A45D4A60C75}"/>
                </a:ext>
              </a:extLst>
            </p:cNvPr>
            <p:cNvCxnSpPr>
              <a:cxnSpLocks/>
              <a:stCxn id="292" idx="7"/>
              <a:endCxn id="291" idx="3"/>
            </p:cNvCxnSpPr>
            <p:nvPr/>
          </p:nvCxnSpPr>
          <p:spPr>
            <a:xfrm flipV="1">
              <a:off x="4407760" y="2028995"/>
              <a:ext cx="620028" cy="52686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6" name="Gerade Verbindung mit Pfeil 156">
              <a:extLst>
                <a:ext uri="{FF2B5EF4-FFF2-40B4-BE49-F238E27FC236}">
                  <a16:creationId xmlns:a16="http://schemas.microsoft.com/office/drawing/2014/main" id="{CC6B8013-2DEF-D742-8A4B-6D5B9A130439}"/>
                </a:ext>
              </a:extLst>
            </p:cNvPr>
            <p:cNvCxnSpPr>
              <a:cxnSpLocks/>
              <a:stCxn id="288" idx="1"/>
              <a:endCxn id="289" idx="5"/>
            </p:cNvCxnSpPr>
            <p:nvPr/>
          </p:nvCxnSpPr>
          <p:spPr>
            <a:xfrm flipH="1" flipV="1">
              <a:off x="4089709" y="2028995"/>
              <a:ext cx="633278" cy="52686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7" name="Gerade Verbindung mit Pfeil 157">
              <a:extLst>
                <a:ext uri="{FF2B5EF4-FFF2-40B4-BE49-F238E27FC236}">
                  <a16:creationId xmlns:a16="http://schemas.microsoft.com/office/drawing/2014/main" id="{E37B0068-4DB5-D349-A28D-8A37183C0231}"/>
                </a:ext>
              </a:extLst>
            </p:cNvPr>
            <p:cNvCxnSpPr>
              <a:cxnSpLocks/>
              <a:stCxn id="288" idx="0"/>
              <a:endCxn id="290" idx="4"/>
            </p:cNvCxnSpPr>
            <p:nvPr/>
          </p:nvCxnSpPr>
          <p:spPr>
            <a:xfrm flipH="1" flipV="1">
              <a:off x="4558749" y="2087217"/>
              <a:ext cx="304799" cy="41042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8" name="Gerade Verbindung mit Pfeil 158">
              <a:extLst>
                <a:ext uri="{FF2B5EF4-FFF2-40B4-BE49-F238E27FC236}">
                  <a16:creationId xmlns:a16="http://schemas.microsoft.com/office/drawing/2014/main" id="{BAA6811E-7422-E440-A458-AECCDC7A7EC9}"/>
                </a:ext>
              </a:extLst>
            </p:cNvPr>
            <p:cNvCxnSpPr>
              <a:cxnSpLocks/>
              <a:stCxn id="288" idx="7"/>
              <a:endCxn id="291" idx="4"/>
            </p:cNvCxnSpPr>
            <p:nvPr/>
          </p:nvCxnSpPr>
          <p:spPr>
            <a:xfrm flipV="1">
              <a:off x="5004108" y="2087217"/>
              <a:ext cx="164241" cy="46864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9" name="Gerade Verbindung mit Pfeil 159">
              <a:extLst>
                <a:ext uri="{FF2B5EF4-FFF2-40B4-BE49-F238E27FC236}">
                  <a16:creationId xmlns:a16="http://schemas.microsoft.com/office/drawing/2014/main" id="{1C4BC881-B676-9C4D-9CFB-3404999EFCA1}"/>
                </a:ext>
              </a:extLst>
            </p:cNvPr>
            <p:cNvCxnSpPr>
              <a:cxnSpLocks/>
              <a:stCxn id="289" idx="0"/>
              <a:endCxn id="287" idx="3"/>
            </p:cNvCxnSpPr>
            <p:nvPr/>
          </p:nvCxnSpPr>
          <p:spPr>
            <a:xfrm flipV="1">
              <a:off x="3949149" y="1256864"/>
              <a:ext cx="469039" cy="43278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0" name="Gerade Verbindung mit Pfeil 160">
              <a:extLst>
                <a:ext uri="{FF2B5EF4-FFF2-40B4-BE49-F238E27FC236}">
                  <a16:creationId xmlns:a16="http://schemas.microsoft.com/office/drawing/2014/main" id="{F74FE217-3166-FB40-B494-45772BED7F39}"/>
                </a:ext>
              </a:extLst>
            </p:cNvPr>
            <p:cNvCxnSpPr>
              <a:cxnSpLocks/>
              <a:stCxn id="290" idx="0"/>
              <a:endCxn id="287" idx="4"/>
            </p:cNvCxnSpPr>
            <p:nvPr/>
          </p:nvCxnSpPr>
          <p:spPr>
            <a:xfrm flipV="1">
              <a:off x="4558749" y="1315086"/>
              <a:ext cx="0" cy="37456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1" name="Gerade Verbindung mit Pfeil 161">
              <a:extLst>
                <a:ext uri="{FF2B5EF4-FFF2-40B4-BE49-F238E27FC236}">
                  <a16:creationId xmlns:a16="http://schemas.microsoft.com/office/drawing/2014/main" id="{75F17E26-A68D-E940-8EBA-4990AEB4438C}"/>
                </a:ext>
              </a:extLst>
            </p:cNvPr>
            <p:cNvCxnSpPr>
              <a:cxnSpLocks/>
              <a:stCxn id="291" idx="0"/>
              <a:endCxn id="287" idx="5"/>
            </p:cNvCxnSpPr>
            <p:nvPr/>
          </p:nvCxnSpPr>
          <p:spPr>
            <a:xfrm flipH="1" flipV="1">
              <a:off x="4699309" y="1256864"/>
              <a:ext cx="469040" cy="43278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02" name="Abgerundetes Rechteck 162">
              <a:extLst>
                <a:ext uri="{FF2B5EF4-FFF2-40B4-BE49-F238E27FC236}">
                  <a16:creationId xmlns:a16="http://schemas.microsoft.com/office/drawing/2014/main" id="{9480FB50-E019-E546-8056-B0DAD00E4A8C}"/>
                </a:ext>
              </a:extLst>
            </p:cNvPr>
            <p:cNvSpPr/>
            <p:nvPr/>
          </p:nvSpPr>
          <p:spPr>
            <a:xfrm>
              <a:off x="3534548" y="1620782"/>
              <a:ext cx="2048399" cy="535303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03" name="Abgerundetes Rechteck 163">
              <a:extLst>
                <a:ext uri="{FF2B5EF4-FFF2-40B4-BE49-F238E27FC236}">
                  <a16:creationId xmlns:a16="http://schemas.microsoft.com/office/drawing/2014/main" id="{5AC544B9-1D86-494F-B590-7595CACC9558}"/>
                </a:ext>
              </a:extLst>
            </p:cNvPr>
            <p:cNvSpPr/>
            <p:nvPr/>
          </p:nvSpPr>
          <p:spPr>
            <a:xfrm>
              <a:off x="3550972" y="858697"/>
              <a:ext cx="2048399" cy="535303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cxnSp>
        <p:nvCxnSpPr>
          <p:cNvPr id="181" name="Gerade Verbindung mit Pfeil 15">
            <a:extLst>
              <a:ext uri="{FF2B5EF4-FFF2-40B4-BE49-F238E27FC236}">
                <a16:creationId xmlns:a16="http://schemas.microsoft.com/office/drawing/2014/main" id="{7E174BEE-56F3-A64C-835E-F915591ABC3E}"/>
              </a:ext>
            </a:extLst>
          </p:cNvPr>
          <p:cNvCxnSpPr>
            <a:cxnSpLocks/>
            <a:endCxn id="245" idx="1"/>
          </p:cNvCxnSpPr>
          <p:nvPr/>
        </p:nvCxnSpPr>
        <p:spPr>
          <a:xfrm flipV="1">
            <a:off x="4038600" y="5076611"/>
            <a:ext cx="331954" cy="3877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2" name="Textfeld 87">
            <a:extLst>
              <a:ext uri="{FF2B5EF4-FFF2-40B4-BE49-F238E27FC236}">
                <a16:creationId xmlns:a16="http://schemas.microsoft.com/office/drawing/2014/main" id="{BD00F6A6-B731-4A4F-9332-6C4A88B7CE1A}"/>
              </a:ext>
            </a:extLst>
          </p:cNvPr>
          <p:cNvSpPr txBox="1"/>
          <p:nvPr/>
        </p:nvSpPr>
        <p:spPr>
          <a:xfrm>
            <a:off x="3956210" y="4794940"/>
            <a:ext cx="4934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200" i="1" dirty="0">
                <a:solidFill>
                  <a:prstClr val="black"/>
                </a:solidFill>
                <a:latin typeface="Calibri" panose="020F0502020204030204"/>
              </a:rPr>
              <a:t>state</a:t>
            </a:r>
          </a:p>
        </p:txBody>
      </p:sp>
      <p:sp>
        <p:nvSpPr>
          <p:cNvPr id="184" name="Textfeld 87">
            <a:extLst>
              <a:ext uri="{FF2B5EF4-FFF2-40B4-BE49-F238E27FC236}">
                <a16:creationId xmlns:a16="http://schemas.microsoft.com/office/drawing/2014/main" id="{E517B171-0F23-4243-8195-CBE030C8D9F5}"/>
              </a:ext>
            </a:extLst>
          </p:cNvPr>
          <p:cNvSpPr txBox="1"/>
          <p:nvPr/>
        </p:nvSpPr>
        <p:spPr>
          <a:xfrm>
            <a:off x="5567174" y="4794496"/>
            <a:ext cx="4934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200" i="1" dirty="0">
                <a:solidFill>
                  <a:prstClr val="black"/>
                </a:solidFill>
                <a:latin typeface="Calibri" panose="020F0502020204030204"/>
              </a:rPr>
              <a:t>state</a:t>
            </a:r>
          </a:p>
        </p:txBody>
      </p:sp>
      <p:sp>
        <p:nvSpPr>
          <p:cNvPr id="186" name="Textfeld 87">
            <a:extLst>
              <a:ext uri="{FF2B5EF4-FFF2-40B4-BE49-F238E27FC236}">
                <a16:creationId xmlns:a16="http://schemas.microsoft.com/office/drawing/2014/main" id="{8AD5BD25-5184-2B47-B6DB-7CCF6024A973}"/>
              </a:ext>
            </a:extLst>
          </p:cNvPr>
          <p:cNvSpPr txBox="1"/>
          <p:nvPr/>
        </p:nvSpPr>
        <p:spPr>
          <a:xfrm>
            <a:off x="7192408" y="4794496"/>
            <a:ext cx="4934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200" i="1" dirty="0">
                <a:solidFill>
                  <a:prstClr val="black"/>
                </a:solidFill>
                <a:latin typeface="Calibri" panose="020F0502020204030204"/>
              </a:rPr>
              <a:t>state</a:t>
            </a:r>
          </a:p>
        </p:txBody>
      </p:sp>
      <p:cxnSp>
        <p:nvCxnSpPr>
          <p:cNvPr id="145" name="Gerade Verbindung mit Pfeil 15">
            <a:extLst>
              <a:ext uri="{FF2B5EF4-FFF2-40B4-BE49-F238E27FC236}">
                <a16:creationId xmlns:a16="http://schemas.microsoft.com/office/drawing/2014/main" id="{C8BC2C17-0A62-834B-A716-6C81A98AF902}"/>
              </a:ext>
            </a:extLst>
          </p:cNvPr>
          <p:cNvCxnSpPr>
            <a:cxnSpLocks/>
          </p:cNvCxnSpPr>
          <p:nvPr/>
        </p:nvCxnSpPr>
        <p:spPr>
          <a:xfrm flipV="1">
            <a:off x="5625325" y="5074036"/>
            <a:ext cx="331954" cy="3877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6" name="Gerade Verbindung mit Pfeil 15">
            <a:extLst>
              <a:ext uri="{FF2B5EF4-FFF2-40B4-BE49-F238E27FC236}">
                <a16:creationId xmlns:a16="http://schemas.microsoft.com/office/drawing/2014/main" id="{C36B5611-B849-244C-9CC0-21F400F6EE92}"/>
              </a:ext>
            </a:extLst>
          </p:cNvPr>
          <p:cNvCxnSpPr>
            <a:cxnSpLocks/>
          </p:cNvCxnSpPr>
          <p:nvPr/>
        </p:nvCxnSpPr>
        <p:spPr>
          <a:xfrm flipV="1">
            <a:off x="7227635" y="5069556"/>
            <a:ext cx="331954" cy="3877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7053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" grpId="0" animBg="1"/>
      <p:bldP spid="93" grpId="0" animBg="1"/>
      <p:bldP spid="227" grpId="0"/>
      <p:bldP spid="182" grpId="0"/>
      <p:bldP spid="184" grpId="0"/>
      <p:bldP spid="186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C65FFE9-76EA-8146-959D-B0959800B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Zoomed</a:t>
            </a:r>
            <a:r>
              <a:rPr lang="de-DE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-in View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83132C3-9F70-B646-BF18-AF87111621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278556" y="2934680"/>
            <a:ext cx="2533847" cy="4183938"/>
          </a:xfrm>
          <a:prstGeom prst="rect">
            <a:avLst/>
          </a:prstGeom>
        </p:spPr>
      </p:pic>
      <p:cxnSp>
        <p:nvCxnSpPr>
          <p:cNvPr id="9" name="Gerade Verbindung mit Pfeil 15">
            <a:extLst>
              <a:ext uri="{FF2B5EF4-FFF2-40B4-BE49-F238E27FC236}">
                <a16:creationId xmlns:a16="http://schemas.microsoft.com/office/drawing/2014/main" id="{FE3BDBFE-ADA5-5B4D-A4FE-F4E4E7C51F4C}"/>
              </a:ext>
            </a:extLst>
          </p:cNvPr>
          <p:cNvCxnSpPr>
            <a:cxnSpLocks/>
            <a:stCxn id="11" idx="3"/>
            <a:endCxn id="16" idx="1"/>
          </p:cNvCxnSpPr>
          <p:nvPr/>
        </p:nvCxnSpPr>
        <p:spPr>
          <a:xfrm flipV="1">
            <a:off x="4545481" y="2485508"/>
            <a:ext cx="559919" cy="3384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feld 87">
            <a:extLst>
              <a:ext uri="{FF2B5EF4-FFF2-40B4-BE49-F238E27FC236}">
                <a16:creationId xmlns:a16="http://schemas.microsoft.com/office/drawing/2014/main" id="{F8740E8F-7091-594B-ABBF-AE1F7A902B38}"/>
              </a:ext>
            </a:extLst>
          </p:cNvPr>
          <p:cNvSpPr txBox="1"/>
          <p:nvPr/>
        </p:nvSpPr>
        <p:spPr>
          <a:xfrm>
            <a:off x="4578692" y="2202900"/>
            <a:ext cx="4934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200" i="1" dirty="0">
                <a:solidFill>
                  <a:prstClr val="black"/>
                </a:solidFill>
                <a:latin typeface="Calibri" panose="020F0502020204030204"/>
              </a:rPr>
              <a:t>state</a:t>
            </a:r>
          </a:p>
        </p:txBody>
      </p:sp>
      <p:sp>
        <p:nvSpPr>
          <p:cNvPr id="11" name="Abgerundetes Rechteck 94">
            <a:extLst>
              <a:ext uri="{FF2B5EF4-FFF2-40B4-BE49-F238E27FC236}">
                <a16:creationId xmlns:a16="http://schemas.microsoft.com/office/drawing/2014/main" id="{A3B10970-982E-3543-87BE-3E6DCD8E04A1}"/>
              </a:ext>
            </a:extLst>
          </p:cNvPr>
          <p:cNvSpPr/>
          <p:nvPr/>
        </p:nvSpPr>
        <p:spPr>
          <a:xfrm>
            <a:off x="3492066" y="2288155"/>
            <a:ext cx="1053415" cy="401477"/>
          </a:xfrm>
          <a:prstGeom prst="roundRect">
            <a:avLst/>
          </a:prstGeom>
          <a:solidFill>
            <a:srgbClr val="E1F8D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Hidden</a:t>
            </a:r>
          </a:p>
        </p:txBody>
      </p:sp>
      <p:sp>
        <p:nvSpPr>
          <p:cNvPr id="12" name="Abgerundetes Rechteck 95">
            <a:extLst>
              <a:ext uri="{FF2B5EF4-FFF2-40B4-BE49-F238E27FC236}">
                <a16:creationId xmlns:a16="http://schemas.microsoft.com/office/drawing/2014/main" id="{63928ECE-4829-C44F-977A-4440928E337E}"/>
              </a:ext>
            </a:extLst>
          </p:cNvPr>
          <p:cNvSpPr/>
          <p:nvPr/>
        </p:nvSpPr>
        <p:spPr>
          <a:xfrm>
            <a:off x="3492064" y="2926954"/>
            <a:ext cx="1053416" cy="401477"/>
          </a:xfrm>
          <a:prstGeom prst="roundRect">
            <a:avLst/>
          </a:prstGeom>
          <a:solidFill>
            <a:srgbClr val="A2CEE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Input 1</a:t>
            </a:r>
          </a:p>
        </p:txBody>
      </p:sp>
      <p:sp>
        <p:nvSpPr>
          <p:cNvPr id="13" name="Abgerundetes Rechteck 96">
            <a:extLst>
              <a:ext uri="{FF2B5EF4-FFF2-40B4-BE49-F238E27FC236}">
                <a16:creationId xmlns:a16="http://schemas.microsoft.com/office/drawing/2014/main" id="{862092EB-9108-4542-96C8-8308360DC280}"/>
              </a:ext>
            </a:extLst>
          </p:cNvPr>
          <p:cNvSpPr/>
          <p:nvPr/>
        </p:nvSpPr>
        <p:spPr>
          <a:xfrm>
            <a:off x="3492065" y="1649356"/>
            <a:ext cx="1053414" cy="401477"/>
          </a:xfrm>
          <a:prstGeom prst="roundRect">
            <a:avLst/>
          </a:prstGeom>
          <a:solidFill>
            <a:srgbClr val="DCACE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Output 1</a:t>
            </a:r>
          </a:p>
        </p:txBody>
      </p:sp>
      <p:cxnSp>
        <p:nvCxnSpPr>
          <p:cNvPr id="14" name="Gerade Verbindung mit Pfeil 97">
            <a:extLst>
              <a:ext uri="{FF2B5EF4-FFF2-40B4-BE49-F238E27FC236}">
                <a16:creationId xmlns:a16="http://schemas.microsoft.com/office/drawing/2014/main" id="{D02F3DDF-B2C7-D942-95FC-F05D7B16183A}"/>
              </a:ext>
            </a:extLst>
          </p:cNvPr>
          <p:cNvCxnSpPr>
            <a:cxnSpLocks/>
            <a:stCxn id="12" idx="0"/>
            <a:endCxn id="11" idx="2"/>
          </p:cNvCxnSpPr>
          <p:nvPr/>
        </p:nvCxnSpPr>
        <p:spPr>
          <a:xfrm flipV="1">
            <a:off x="4018772" y="2689632"/>
            <a:ext cx="0" cy="237322"/>
          </a:xfrm>
          <a:prstGeom prst="straightConnector1">
            <a:avLst/>
          </a:prstGeom>
          <a:ln>
            <a:headEnd type="none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Gerade Verbindung mit Pfeil 98">
            <a:extLst>
              <a:ext uri="{FF2B5EF4-FFF2-40B4-BE49-F238E27FC236}">
                <a16:creationId xmlns:a16="http://schemas.microsoft.com/office/drawing/2014/main" id="{0970D1F0-164C-404A-9221-FD4B30EA6095}"/>
              </a:ext>
            </a:extLst>
          </p:cNvPr>
          <p:cNvCxnSpPr>
            <a:cxnSpLocks/>
            <a:stCxn id="11" idx="0"/>
            <a:endCxn id="13" idx="2"/>
          </p:cNvCxnSpPr>
          <p:nvPr/>
        </p:nvCxnSpPr>
        <p:spPr>
          <a:xfrm flipV="1">
            <a:off x="4018772" y="2050833"/>
            <a:ext cx="0" cy="237322"/>
          </a:xfrm>
          <a:prstGeom prst="straightConnector1">
            <a:avLst/>
          </a:prstGeom>
          <a:ln>
            <a:headEnd type="none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Abgerundetes Rechteck 105">
            <a:extLst>
              <a:ext uri="{FF2B5EF4-FFF2-40B4-BE49-F238E27FC236}">
                <a16:creationId xmlns:a16="http://schemas.microsoft.com/office/drawing/2014/main" id="{08EEF541-B5D7-7A42-A7F4-2964C7F5546A}"/>
              </a:ext>
            </a:extLst>
          </p:cNvPr>
          <p:cNvSpPr/>
          <p:nvPr/>
        </p:nvSpPr>
        <p:spPr>
          <a:xfrm>
            <a:off x="5105400" y="2284771"/>
            <a:ext cx="1053415" cy="401477"/>
          </a:xfrm>
          <a:prstGeom prst="roundRect">
            <a:avLst/>
          </a:prstGeom>
          <a:solidFill>
            <a:srgbClr val="E1F8D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prstClr val="black"/>
                </a:solidFill>
                <a:latin typeface="Calibri" panose="020F0502020204030204"/>
              </a:rPr>
              <a:t>Hidden</a:t>
            </a:r>
          </a:p>
        </p:txBody>
      </p:sp>
      <p:sp>
        <p:nvSpPr>
          <p:cNvPr id="17" name="Abgerundetes Rechteck 106">
            <a:extLst>
              <a:ext uri="{FF2B5EF4-FFF2-40B4-BE49-F238E27FC236}">
                <a16:creationId xmlns:a16="http://schemas.microsoft.com/office/drawing/2014/main" id="{AC64B828-0B12-B44D-93AF-550792906572}"/>
              </a:ext>
            </a:extLst>
          </p:cNvPr>
          <p:cNvSpPr/>
          <p:nvPr/>
        </p:nvSpPr>
        <p:spPr>
          <a:xfrm>
            <a:off x="5105398" y="2923570"/>
            <a:ext cx="1053416" cy="401477"/>
          </a:xfrm>
          <a:prstGeom prst="roundRect">
            <a:avLst/>
          </a:prstGeom>
          <a:solidFill>
            <a:srgbClr val="A2CEE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Input 2</a:t>
            </a:r>
          </a:p>
        </p:txBody>
      </p:sp>
      <p:sp>
        <p:nvSpPr>
          <p:cNvPr id="18" name="Abgerundetes Rechteck 107">
            <a:extLst>
              <a:ext uri="{FF2B5EF4-FFF2-40B4-BE49-F238E27FC236}">
                <a16:creationId xmlns:a16="http://schemas.microsoft.com/office/drawing/2014/main" id="{CE74FB7D-7256-C94C-83A1-D706641243CD}"/>
              </a:ext>
            </a:extLst>
          </p:cNvPr>
          <p:cNvSpPr/>
          <p:nvPr/>
        </p:nvSpPr>
        <p:spPr>
          <a:xfrm>
            <a:off x="5105399" y="1645972"/>
            <a:ext cx="1053414" cy="401477"/>
          </a:xfrm>
          <a:prstGeom prst="roundRect">
            <a:avLst/>
          </a:prstGeom>
          <a:solidFill>
            <a:srgbClr val="DCACE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Output 2</a:t>
            </a:r>
          </a:p>
        </p:txBody>
      </p:sp>
      <p:cxnSp>
        <p:nvCxnSpPr>
          <p:cNvPr id="19" name="Gerade Verbindung mit Pfeil 108">
            <a:extLst>
              <a:ext uri="{FF2B5EF4-FFF2-40B4-BE49-F238E27FC236}">
                <a16:creationId xmlns:a16="http://schemas.microsoft.com/office/drawing/2014/main" id="{745FA6F6-CC81-C24B-B973-8C612ECEE0D1}"/>
              </a:ext>
            </a:extLst>
          </p:cNvPr>
          <p:cNvCxnSpPr>
            <a:cxnSpLocks/>
            <a:stCxn id="17" idx="0"/>
            <a:endCxn id="16" idx="2"/>
          </p:cNvCxnSpPr>
          <p:nvPr/>
        </p:nvCxnSpPr>
        <p:spPr>
          <a:xfrm flipV="1">
            <a:off x="5632106" y="2686248"/>
            <a:ext cx="0" cy="237322"/>
          </a:xfrm>
          <a:prstGeom prst="straightConnector1">
            <a:avLst/>
          </a:prstGeom>
          <a:ln>
            <a:headEnd type="none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Gerade Verbindung mit Pfeil 109">
            <a:extLst>
              <a:ext uri="{FF2B5EF4-FFF2-40B4-BE49-F238E27FC236}">
                <a16:creationId xmlns:a16="http://schemas.microsoft.com/office/drawing/2014/main" id="{07DF7B85-05F0-C54B-B2D1-09256FA26629}"/>
              </a:ext>
            </a:extLst>
          </p:cNvPr>
          <p:cNvCxnSpPr>
            <a:cxnSpLocks/>
            <a:stCxn id="16" idx="0"/>
            <a:endCxn id="18" idx="2"/>
          </p:cNvCxnSpPr>
          <p:nvPr/>
        </p:nvCxnSpPr>
        <p:spPr>
          <a:xfrm flipV="1">
            <a:off x="5632106" y="2047449"/>
            <a:ext cx="0" cy="237322"/>
          </a:xfrm>
          <a:prstGeom prst="straightConnector1">
            <a:avLst/>
          </a:prstGeom>
          <a:ln>
            <a:headEnd type="none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565913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7D21BFE-8C27-5C42-94E8-B38115B496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Variants</a:t>
            </a:r>
            <a:endParaRPr lang="de-DE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08C41E6B-79BB-E540-8367-D3A93C65FF83}"/>
              </a:ext>
            </a:extLst>
          </p:cNvPr>
          <p:cNvGrpSpPr/>
          <p:nvPr/>
        </p:nvGrpSpPr>
        <p:grpSpPr>
          <a:xfrm>
            <a:off x="511175" y="2113275"/>
            <a:ext cx="784225" cy="3068325"/>
            <a:chOff x="358775" y="2113275"/>
            <a:chExt cx="784225" cy="3068325"/>
          </a:xfrm>
        </p:grpSpPr>
        <p:sp>
          <p:nvSpPr>
            <p:cNvPr id="58" name="Rounded Rectangle 57">
              <a:extLst>
                <a:ext uri="{FF2B5EF4-FFF2-40B4-BE49-F238E27FC236}">
                  <a16:creationId xmlns:a16="http://schemas.microsoft.com/office/drawing/2014/main" id="{A5E13FBD-5ABF-F54F-B285-15D69D26E05E}"/>
                </a:ext>
              </a:extLst>
            </p:cNvPr>
            <p:cNvSpPr/>
            <p:nvPr/>
          </p:nvSpPr>
          <p:spPr>
            <a:xfrm>
              <a:off x="358775" y="2113275"/>
              <a:ext cx="784225" cy="3068325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Abgerundetes Rechteck 167">
              <a:extLst>
                <a:ext uri="{FF2B5EF4-FFF2-40B4-BE49-F238E27FC236}">
                  <a16:creationId xmlns:a16="http://schemas.microsoft.com/office/drawing/2014/main" id="{C0A053CC-E76B-8649-B281-24100DD25446}"/>
                </a:ext>
              </a:extLst>
            </p:cNvPr>
            <p:cNvSpPr/>
            <p:nvPr/>
          </p:nvSpPr>
          <p:spPr>
            <a:xfrm>
              <a:off x="533400" y="3305799"/>
              <a:ext cx="381000" cy="703602"/>
            </a:xfrm>
            <a:prstGeom prst="roundRect">
              <a:avLst/>
            </a:prstGeom>
            <a:solidFill>
              <a:srgbClr val="E1F8D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7" name="Abgerundetes Rechteck 168">
              <a:extLst>
                <a:ext uri="{FF2B5EF4-FFF2-40B4-BE49-F238E27FC236}">
                  <a16:creationId xmlns:a16="http://schemas.microsoft.com/office/drawing/2014/main" id="{96612058-2340-7D4C-8741-9198EA99C6B9}"/>
                </a:ext>
              </a:extLst>
            </p:cNvPr>
            <p:cNvSpPr/>
            <p:nvPr/>
          </p:nvSpPr>
          <p:spPr>
            <a:xfrm>
              <a:off x="533399" y="4325598"/>
              <a:ext cx="381000" cy="703602"/>
            </a:xfrm>
            <a:prstGeom prst="roundRect">
              <a:avLst/>
            </a:prstGeom>
            <a:solidFill>
              <a:srgbClr val="A2CEE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8" name="Abgerundetes Rechteck 169">
              <a:extLst>
                <a:ext uri="{FF2B5EF4-FFF2-40B4-BE49-F238E27FC236}">
                  <a16:creationId xmlns:a16="http://schemas.microsoft.com/office/drawing/2014/main" id="{C9C1DA98-2EA6-EC44-8CC7-477D2D23B5E6}"/>
                </a:ext>
              </a:extLst>
            </p:cNvPr>
            <p:cNvSpPr/>
            <p:nvPr/>
          </p:nvSpPr>
          <p:spPr>
            <a:xfrm>
              <a:off x="533400" y="2286000"/>
              <a:ext cx="381000" cy="703602"/>
            </a:xfrm>
            <a:prstGeom prst="roundRect">
              <a:avLst/>
            </a:prstGeom>
            <a:solidFill>
              <a:srgbClr val="DCACEE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cxnSp>
          <p:nvCxnSpPr>
            <p:cNvPr id="9" name="Gerade Verbindung mit Pfeil 171">
              <a:extLst>
                <a:ext uri="{FF2B5EF4-FFF2-40B4-BE49-F238E27FC236}">
                  <a16:creationId xmlns:a16="http://schemas.microsoft.com/office/drawing/2014/main" id="{5B50C03A-E55E-D141-B448-EDA611CE0ABA}"/>
                </a:ext>
              </a:extLst>
            </p:cNvPr>
            <p:cNvCxnSpPr>
              <a:cxnSpLocks/>
              <a:stCxn id="7" idx="0"/>
              <a:endCxn id="6" idx="2"/>
            </p:cNvCxnSpPr>
            <p:nvPr/>
          </p:nvCxnSpPr>
          <p:spPr>
            <a:xfrm flipV="1">
              <a:off x="723899" y="4009401"/>
              <a:ext cx="1" cy="316197"/>
            </a:xfrm>
            <a:prstGeom prst="straightConnector1">
              <a:avLst/>
            </a:prstGeom>
            <a:ln>
              <a:headEnd type="none"/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Gerade Verbindung mit Pfeil 172">
              <a:extLst>
                <a:ext uri="{FF2B5EF4-FFF2-40B4-BE49-F238E27FC236}">
                  <a16:creationId xmlns:a16="http://schemas.microsoft.com/office/drawing/2014/main" id="{DD08D673-765F-F248-B0D7-1AEB1C987F0A}"/>
                </a:ext>
              </a:extLst>
            </p:cNvPr>
            <p:cNvCxnSpPr>
              <a:cxnSpLocks/>
              <a:stCxn id="6" idx="0"/>
              <a:endCxn id="8" idx="2"/>
            </p:cNvCxnSpPr>
            <p:nvPr/>
          </p:nvCxnSpPr>
          <p:spPr>
            <a:xfrm flipV="1">
              <a:off x="723900" y="2989602"/>
              <a:ext cx="0" cy="316197"/>
            </a:xfrm>
            <a:prstGeom prst="straightConnector1">
              <a:avLst/>
            </a:prstGeom>
            <a:ln>
              <a:headEnd type="none"/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D272E478-B6A8-8446-A6DD-08953B0E89F1}"/>
              </a:ext>
            </a:extLst>
          </p:cNvPr>
          <p:cNvSpPr txBox="1"/>
          <p:nvPr/>
        </p:nvSpPr>
        <p:spPr>
          <a:xfrm>
            <a:off x="308675" y="1718846"/>
            <a:ext cx="11352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one</a:t>
            </a:r>
            <a:r>
              <a:rPr lang="de-DE" sz="16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</a:t>
            </a:r>
            <a:r>
              <a:rPr lang="de-DE" sz="16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to</a:t>
            </a:r>
            <a:r>
              <a:rPr lang="de-DE" sz="16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</a:t>
            </a:r>
            <a:r>
              <a:rPr lang="de-DE" sz="16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one</a:t>
            </a:r>
            <a:endParaRPr lang="de-DE" sz="16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818FD3C8-8EAB-6A4E-B4C9-F053FE9244F1}"/>
              </a:ext>
            </a:extLst>
          </p:cNvPr>
          <p:cNvSpPr/>
          <p:nvPr/>
        </p:nvSpPr>
        <p:spPr>
          <a:xfrm>
            <a:off x="2838452" y="6201398"/>
            <a:ext cx="617220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solidFill>
                  <a:schemeClr val="bg2"/>
                </a:solidFill>
                <a:latin typeface="Calibri" panose="020F0502020204030204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http://karpathy.github.io/2015/05/21/rnn-effectiveness/</a:t>
            </a:r>
            <a:r>
              <a:rPr lang="en-US" sz="900" dirty="0">
                <a:solidFill>
                  <a:schemeClr val="bg2"/>
                </a:solidFill>
                <a:latin typeface="Calibri" panose="020F0502020204030204"/>
              </a:rPr>
              <a:t> &amp; </a:t>
            </a:r>
            <a:r>
              <a:rPr lang="en-US" sz="900" dirty="0">
                <a:solidFill>
                  <a:schemeClr val="bg2"/>
                </a:solidFill>
                <a:latin typeface="Calibri" panose="020F0502020204030204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http://cs231n.stanford.edu/slides/2017/cs231n_2017_lecture10.pdf</a:t>
            </a:r>
            <a:endParaRPr lang="en-US" sz="900" dirty="0">
              <a:solidFill>
                <a:schemeClr val="bg2"/>
              </a:solidFill>
              <a:latin typeface="Calibri" panose="020F0502020204030204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AA2D7A5-2F5C-2545-9A25-846E22600A44}"/>
              </a:ext>
            </a:extLst>
          </p:cNvPr>
          <p:cNvSpPr txBox="1"/>
          <p:nvPr/>
        </p:nvSpPr>
        <p:spPr>
          <a:xfrm>
            <a:off x="493432" y="5374032"/>
            <a:ext cx="25058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err="1"/>
              <a:t>Vanilla</a:t>
            </a:r>
            <a:r>
              <a:rPr lang="de-DE" b="1" dirty="0"/>
              <a:t> Feed-Forward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1617461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7D21BFE-8C27-5C42-94E8-B38115B496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Variants</a:t>
            </a:r>
            <a:endParaRPr lang="de-DE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08C41E6B-79BB-E540-8367-D3A93C65FF83}"/>
              </a:ext>
            </a:extLst>
          </p:cNvPr>
          <p:cNvGrpSpPr/>
          <p:nvPr/>
        </p:nvGrpSpPr>
        <p:grpSpPr>
          <a:xfrm>
            <a:off x="511175" y="2113275"/>
            <a:ext cx="784225" cy="3068325"/>
            <a:chOff x="358775" y="2113275"/>
            <a:chExt cx="784225" cy="3068325"/>
          </a:xfrm>
        </p:grpSpPr>
        <p:sp>
          <p:nvSpPr>
            <p:cNvPr id="58" name="Rounded Rectangle 57">
              <a:extLst>
                <a:ext uri="{FF2B5EF4-FFF2-40B4-BE49-F238E27FC236}">
                  <a16:creationId xmlns:a16="http://schemas.microsoft.com/office/drawing/2014/main" id="{A5E13FBD-5ABF-F54F-B285-15D69D26E05E}"/>
                </a:ext>
              </a:extLst>
            </p:cNvPr>
            <p:cNvSpPr/>
            <p:nvPr/>
          </p:nvSpPr>
          <p:spPr>
            <a:xfrm>
              <a:off x="358775" y="2113275"/>
              <a:ext cx="784225" cy="3068325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Abgerundetes Rechteck 167">
              <a:extLst>
                <a:ext uri="{FF2B5EF4-FFF2-40B4-BE49-F238E27FC236}">
                  <a16:creationId xmlns:a16="http://schemas.microsoft.com/office/drawing/2014/main" id="{C0A053CC-E76B-8649-B281-24100DD25446}"/>
                </a:ext>
              </a:extLst>
            </p:cNvPr>
            <p:cNvSpPr/>
            <p:nvPr/>
          </p:nvSpPr>
          <p:spPr>
            <a:xfrm>
              <a:off x="533400" y="3305799"/>
              <a:ext cx="381000" cy="703602"/>
            </a:xfrm>
            <a:prstGeom prst="roundRect">
              <a:avLst/>
            </a:prstGeom>
            <a:solidFill>
              <a:srgbClr val="E1F8D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7" name="Abgerundetes Rechteck 168">
              <a:extLst>
                <a:ext uri="{FF2B5EF4-FFF2-40B4-BE49-F238E27FC236}">
                  <a16:creationId xmlns:a16="http://schemas.microsoft.com/office/drawing/2014/main" id="{96612058-2340-7D4C-8741-9198EA99C6B9}"/>
                </a:ext>
              </a:extLst>
            </p:cNvPr>
            <p:cNvSpPr/>
            <p:nvPr/>
          </p:nvSpPr>
          <p:spPr>
            <a:xfrm>
              <a:off x="533399" y="4325598"/>
              <a:ext cx="381000" cy="703602"/>
            </a:xfrm>
            <a:prstGeom prst="roundRect">
              <a:avLst/>
            </a:prstGeom>
            <a:solidFill>
              <a:srgbClr val="A2CEE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8" name="Abgerundetes Rechteck 169">
              <a:extLst>
                <a:ext uri="{FF2B5EF4-FFF2-40B4-BE49-F238E27FC236}">
                  <a16:creationId xmlns:a16="http://schemas.microsoft.com/office/drawing/2014/main" id="{C9C1DA98-2EA6-EC44-8CC7-477D2D23B5E6}"/>
                </a:ext>
              </a:extLst>
            </p:cNvPr>
            <p:cNvSpPr/>
            <p:nvPr/>
          </p:nvSpPr>
          <p:spPr>
            <a:xfrm>
              <a:off x="533400" y="2286000"/>
              <a:ext cx="381000" cy="703602"/>
            </a:xfrm>
            <a:prstGeom prst="roundRect">
              <a:avLst/>
            </a:prstGeom>
            <a:solidFill>
              <a:srgbClr val="DCACEE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cxnSp>
          <p:nvCxnSpPr>
            <p:cNvPr id="9" name="Gerade Verbindung mit Pfeil 171">
              <a:extLst>
                <a:ext uri="{FF2B5EF4-FFF2-40B4-BE49-F238E27FC236}">
                  <a16:creationId xmlns:a16="http://schemas.microsoft.com/office/drawing/2014/main" id="{5B50C03A-E55E-D141-B448-EDA611CE0ABA}"/>
                </a:ext>
              </a:extLst>
            </p:cNvPr>
            <p:cNvCxnSpPr>
              <a:cxnSpLocks/>
              <a:stCxn id="7" idx="0"/>
              <a:endCxn id="6" idx="2"/>
            </p:cNvCxnSpPr>
            <p:nvPr/>
          </p:nvCxnSpPr>
          <p:spPr>
            <a:xfrm flipV="1">
              <a:off x="723899" y="4009401"/>
              <a:ext cx="1" cy="316197"/>
            </a:xfrm>
            <a:prstGeom prst="straightConnector1">
              <a:avLst/>
            </a:prstGeom>
            <a:ln>
              <a:headEnd type="none"/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Gerade Verbindung mit Pfeil 172">
              <a:extLst>
                <a:ext uri="{FF2B5EF4-FFF2-40B4-BE49-F238E27FC236}">
                  <a16:creationId xmlns:a16="http://schemas.microsoft.com/office/drawing/2014/main" id="{DD08D673-765F-F248-B0D7-1AEB1C987F0A}"/>
                </a:ext>
              </a:extLst>
            </p:cNvPr>
            <p:cNvCxnSpPr>
              <a:cxnSpLocks/>
              <a:stCxn id="6" idx="0"/>
              <a:endCxn id="8" idx="2"/>
            </p:cNvCxnSpPr>
            <p:nvPr/>
          </p:nvCxnSpPr>
          <p:spPr>
            <a:xfrm flipV="1">
              <a:off x="723900" y="2989602"/>
              <a:ext cx="0" cy="316197"/>
            </a:xfrm>
            <a:prstGeom prst="straightConnector1">
              <a:avLst/>
            </a:prstGeom>
            <a:ln>
              <a:headEnd type="none"/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D272E478-B6A8-8446-A6DD-08953B0E89F1}"/>
              </a:ext>
            </a:extLst>
          </p:cNvPr>
          <p:cNvSpPr txBox="1"/>
          <p:nvPr/>
        </p:nvSpPr>
        <p:spPr>
          <a:xfrm>
            <a:off x="308675" y="1718846"/>
            <a:ext cx="11352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one</a:t>
            </a:r>
            <a:r>
              <a:rPr lang="de-DE" sz="16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</a:t>
            </a:r>
            <a:r>
              <a:rPr lang="de-DE" sz="16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to</a:t>
            </a:r>
            <a:r>
              <a:rPr lang="de-DE" sz="16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</a:t>
            </a:r>
            <a:r>
              <a:rPr lang="de-DE" sz="16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one</a:t>
            </a:r>
            <a:endParaRPr lang="de-DE" sz="16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E5B29C9D-1DDD-8D4C-8479-4D712FD318B1}"/>
              </a:ext>
            </a:extLst>
          </p:cNvPr>
          <p:cNvGrpSpPr/>
          <p:nvPr/>
        </p:nvGrpSpPr>
        <p:grpSpPr>
          <a:xfrm>
            <a:off x="1524000" y="2113273"/>
            <a:ext cx="1308819" cy="3068325"/>
            <a:chOff x="1517290" y="2113273"/>
            <a:chExt cx="1308819" cy="3068325"/>
          </a:xfrm>
        </p:grpSpPr>
        <p:sp>
          <p:nvSpPr>
            <p:cNvPr id="85" name="Rounded Rectangle 84">
              <a:extLst>
                <a:ext uri="{FF2B5EF4-FFF2-40B4-BE49-F238E27FC236}">
                  <a16:creationId xmlns:a16="http://schemas.microsoft.com/office/drawing/2014/main" id="{DAD5E62A-17FF-D440-BF5C-9D9D06A72225}"/>
                </a:ext>
              </a:extLst>
            </p:cNvPr>
            <p:cNvSpPr/>
            <p:nvPr/>
          </p:nvSpPr>
          <p:spPr>
            <a:xfrm>
              <a:off x="1517290" y="2113273"/>
              <a:ext cx="1308819" cy="3068325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0" name="Abgerundetes Rechteck 167">
              <a:extLst>
                <a:ext uri="{FF2B5EF4-FFF2-40B4-BE49-F238E27FC236}">
                  <a16:creationId xmlns:a16="http://schemas.microsoft.com/office/drawing/2014/main" id="{280DD3F4-1823-3E49-90CB-6967985ECBED}"/>
                </a:ext>
              </a:extLst>
            </p:cNvPr>
            <p:cNvSpPr/>
            <p:nvPr/>
          </p:nvSpPr>
          <p:spPr>
            <a:xfrm>
              <a:off x="1676400" y="3324602"/>
              <a:ext cx="381000" cy="703602"/>
            </a:xfrm>
            <a:prstGeom prst="roundRect">
              <a:avLst/>
            </a:prstGeom>
            <a:solidFill>
              <a:srgbClr val="E1F8D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1" name="Abgerundetes Rechteck 168">
              <a:extLst>
                <a:ext uri="{FF2B5EF4-FFF2-40B4-BE49-F238E27FC236}">
                  <a16:creationId xmlns:a16="http://schemas.microsoft.com/office/drawing/2014/main" id="{3F26B3E1-4224-D046-B415-017FCE42180E}"/>
                </a:ext>
              </a:extLst>
            </p:cNvPr>
            <p:cNvSpPr/>
            <p:nvPr/>
          </p:nvSpPr>
          <p:spPr>
            <a:xfrm>
              <a:off x="1676399" y="4344401"/>
              <a:ext cx="381000" cy="703602"/>
            </a:xfrm>
            <a:prstGeom prst="roundRect">
              <a:avLst/>
            </a:prstGeom>
            <a:solidFill>
              <a:srgbClr val="A2CEE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" name="Abgerundetes Rechteck 169">
              <a:extLst>
                <a:ext uri="{FF2B5EF4-FFF2-40B4-BE49-F238E27FC236}">
                  <a16:creationId xmlns:a16="http://schemas.microsoft.com/office/drawing/2014/main" id="{005D6B51-A118-AC40-A643-75BCC07B9450}"/>
                </a:ext>
              </a:extLst>
            </p:cNvPr>
            <p:cNvSpPr/>
            <p:nvPr/>
          </p:nvSpPr>
          <p:spPr>
            <a:xfrm>
              <a:off x="1676400" y="2304803"/>
              <a:ext cx="381000" cy="703602"/>
            </a:xfrm>
            <a:prstGeom prst="roundRect">
              <a:avLst/>
            </a:prstGeom>
            <a:solidFill>
              <a:srgbClr val="DCACEE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cxnSp>
          <p:nvCxnSpPr>
            <p:cNvPr id="23" name="Gerade Verbindung mit Pfeil 171">
              <a:extLst>
                <a:ext uri="{FF2B5EF4-FFF2-40B4-BE49-F238E27FC236}">
                  <a16:creationId xmlns:a16="http://schemas.microsoft.com/office/drawing/2014/main" id="{0D3D2388-ECF1-2742-B9B9-B115C062E703}"/>
                </a:ext>
              </a:extLst>
            </p:cNvPr>
            <p:cNvCxnSpPr>
              <a:cxnSpLocks/>
              <a:stCxn id="21" idx="0"/>
              <a:endCxn id="20" idx="2"/>
            </p:cNvCxnSpPr>
            <p:nvPr/>
          </p:nvCxnSpPr>
          <p:spPr>
            <a:xfrm flipV="1">
              <a:off x="1866899" y="4028204"/>
              <a:ext cx="1" cy="316197"/>
            </a:xfrm>
            <a:prstGeom prst="straightConnector1">
              <a:avLst/>
            </a:prstGeom>
            <a:ln>
              <a:headEnd type="none"/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Gerade Verbindung mit Pfeil 172">
              <a:extLst>
                <a:ext uri="{FF2B5EF4-FFF2-40B4-BE49-F238E27FC236}">
                  <a16:creationId xmlns:a16="http://schemas.microsoft.com/office/drawing/2014/main" id="{11078D91-6BB0-C040-A5BF-A9ADB21B276D}"/>
                </a:ext>
              </a:extLst>
            </p:cNvPr>
            <p:cNvCxnSpPr>
              <a:cxnSpLocks/>
              <a:stCxn id="20" idx="0"/>
              <a:endCxn id="22" idx="2"/>
            </p:cNvCxnSpPr>
            <p:nvPr/>
          </p:nvCxnSpPr>
          <p:spPr>
            <a:xfrm flipV="1">
              <a:off x="1866900" y="3008405"/>
              <a:ext cx="0" cy="316197"/>
            </a:xfrm>
            <a:prstGeom prst="straightConnector1">
              <a:avLst/>
            </a:prstGeom>
            <a:ln>
              <a:headEnd type="none"/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8" name="Abgerundetes Rechteck 167">
              <a:extLst>
                <a:ext uri="{FF2B5EF4-FFF2-40B4-BE49-F238E27FC236}">
                  <a16:creationId xmlns:a16="http://schemas.microsoft.com/office/drawing/2014/main" id="{A61E919C-055B-4C49-B8A3-16B7CDB062EC}"/>
                </a:ext>
              </a:extLst>
            </p:cNvPr>
            <p:cNvSpPr/>
            <p:nvPr/>
          </p:nvSpPr>
          <p:spPr>
            <a:xfrm>
              <a:off x="2286000" y="3324602"/>
              <a:ext cx="381000" cy="703602"/>
            </a:xfrm>
            <a:prstGeom prst="roundRect">
              <a:avLst/>
            </a:prstGeom>
            <a:solidFill>
              <a:srgbClr val="E1F8D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9" name="Abgerundetes Rechteck 169">
              <a:extLst>
                <a:ext uri="{FF2B5EF4-FFF2-40B4-BE49-F238E27FC236}">
                  <a16:creationId xmlns:a16="http://schemas.microsoft.com/office/drawing/2014/main" id="{9785EAC4-B035-FD47-83F9-2575D07CDDFF}"/>
                </a:ext>
              </a:extLst>
            </p:cNvPr>
            <p:cNvSpPr/>
            <p:nvPr/>
          </p:nvSpPr>
          <p:spPr>
            <a:xfrm>
              <a:off x="2286000" y="2304803"/>
              <a:ext cx="381000" cy="703602"/>
            </a:xfrm>
            <a:prstGeom prst="roundRect">
              <a:avLst/>
            </a:prstGeom>
            <a:solidFill>
              <a:srgbClr val="DCACEE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cxnSp>
          <p:nvCxnSpPr>
            <p:cNvPr id="30" name="Gerade Verbindung mit Pfeil 172">
              <a:extLst>
                <a:ext uri="{FF2B5EF4-FFF2-40B4-BE49-F238E27FC236}">
                  <a16:creationId xmlns:a16="http://schemas.microsoft.com/office/drawing/2014/main" id="{9432A69D-3F0F-D14D-BB3C-A83C4DA38FD2}"/>
                </a:ext>
              </a:extLst>
            </p:cNvPr>
            <p:cNvCxnSpPr>
              <a:cxnSpLocks/>
              <a:stCxn id="28" idx="0"/>
              <a:endCxn id="29" idx="2"/>
            </p:cNvCxnSpPr>
            <p:nvPr/>
          </p:nvCxnSpPr>
          <p:spPr>
            <a:xfrm flipV="1">
              <a:off x="2476500" y="3008405"/>
              <a:ext cx="0" cy="316197"/>
            </a:xfrm>
            <a:prstGeom prst="straightConnector1">
              <a:avLst/>
            </a:prstGeom>
            <a:ln>
              <a:headEnd type="none"/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Gerade Verbindung mit Pfeil 172">
              <a:extLst>
                <a:ext uri="{FF2B5EF4-FFF2-40B4-BE49-F238E27FC236}">
                  <a16:creationId xmlns:a16="http://schemas.microsoft.com/office/drawing/2014/main" id="{9D60639A-2EB8-9347-B1AB-3AAE9591A27F}"/>
                </a:ext>
              </a:extLst>
            </p:cNvPr>
            <p:cNvCxnSpPr>
              <a:cxnSpLocks/>
              <a:stCxn id="20" idx="3"/>
              <a:endCxn id="28" idx="1"/>
            </p:cNvCxnSpPr>
            <p:nvPr/>
          </p:nvCxnSpPr>
          <p:spPr>
            <a:xfrm>
              <a:off x="2057400" y="3676403"/>
              <a:ext cx="228600" cy="0"/>
            </a:xfrm>
            <a:prstGeom prst="straightConnector1">
              <a:avLst/>
            </a:prstGeom>
            <a:ln>
              <a:headEnd type="none"/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4" name="Rectangle 63">
            <a:extLst>
              <a:ext uri="{FF2B5EF4-FFF2-40B4-BE49-F238E27FC236}">
                <a16:creationId xmlns:a16="http://schemas.microsoft.com/office/drawing/2014/main" id="{818FD3C8-8EAB-6A4E-B4C9-F053FE9244F1}"/>
              </a:ext>
            </a:extLst>
          </p:cNvPr>
          <p:cNvSpPr/>
          <p:nvPr/>
        </p:nvSpPr>
        <p:spPr>
          <a:xfrm>
            <a:off x="2838452" y="6201398"/>
            <a:ext cx="617220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solidFill>
                  <a:schemeClr val="bg2"/>
                </a:solidFill>
                <a:latin typeface="Calibri" panose="020F0502020204030204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http://karpathy.github.io/2015/05/21/rnn-effectiveness/</a:t>
            </a:r>
            <a:r>
              <a:rPr lang="en-US" sz="900" dirty="0">
                <a:solidFill>
                  <a:schemeClr val="bg2"/>
                </a:solidFill>
                <a:latin typeface="Calibri" panose="020F0502020204030204"/>
              </a:rPr>
              <a:t> &amp; </a:t>
            </a:r>
            <a:r>
              <a:rPr lang="en-US" sz="900" dirty="0">
                <a:solidFill>
                  <a:schemeClr val="bg2"/>
                </a:solidFill>
                <a:latin typeface="Calibri" panose="020F0502020204030204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http://cs231n.stanford.edu/slides/2017/cs231n_2017_lecture10.pdf</a:t>
            </a:r>
            <a:endParaRPr lang="en-US" sz="900" dirty="0">
              <a:solidFill>
                <a:schemeClr val="bg2"/>
              </a:solidFill>
              <a:latin typeface="Calibri" panose="020F0502020204030204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DF448FDA-3E2B-7A45-A7EF-D80E79D9AD88}"/>
              </a:ext>
            </a:extLst>
          </p:cNvPr>
          <p:cNvSpPr txBox="1"/>
          <p:nvPr/>
        </p:nvSpPr>
        <p:spPr>
          <a:xfrm>
            <a:off x="1531868" y="1717639"/>
            <a:ext cx="12875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one</a:t>
            </a:r>
            <a:r>
              <a:rPr lang="de-DE" sz="16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</a:t>
            </a:r>
            <a:r>
              <a:rPr lang="de-DE" sz="16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to</a:t>
            </a:r>
            <a:r>
              <a:rPr lang="de-DE" sz="16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</a:t>
            </a:r>
            <a:r>
              <a:rPr lang="de-DE" sz="16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many</a:t>
            </a:r>
            <a:endParaRPr lang="de-DE" sz="16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AA2D7A5-2F5C-2545-9A25-846E22600A44}"/>
              </a:ext>
            </a:extLst>
          </p:cNvPr>
          <p:cNvSpPr txBox="1"/>
          <p:nvPr/>
        </p:nvSpPr>
        <p:spPr>
          <a:xfrm>
            <a:off x="1566504" y="5349377"/>
            <a:ext cx="31149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Image </a:t>
            </a:r>
            <a:r>
              <a:rPr lang="de-DE" b="1" dirty="0" err="1"/>
              <a:t>Captioning</a:t>
            </a:r>
            <a:endParaRPr lang="de-DE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i="1" dirty="0" err="1"/>
              <a:t>one</a:t>
            </a:r>
            <a:r>
              <a:rPr lang="de-DE" dirty="0"/>
              <a:t> </a:t>
            </a:r>
            <a:r>
              <a:rPr lang="de-DE" dirty="0" err="1"/>
              <a:t>image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i="1" dirty="0" err="1"/>
              <a:t>many</a:t>
            </a:r>
            <a:r>
              <a:rPr lang="de-DE" dirty="0"/>
              <a:t> </a:t>
            </a:r>
            <a:r>
              <a:rPr lang="de-DE" dirty="0" err="1"/>
              <a:t>words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0612937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66D176B-0224-4348-A61C-CF9A88EE7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Image </a:t>
            </a:r>
            <a:r>
              <a:rPr lang="de-DE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Captioning</a:t>
            </a:r>
            <a:endParaRPr lang="de-DE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58902DB-C183-5A4F-9582-E96A253A21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0825" y="1946685"/>
            <a:ext cx="8640763" cy="408064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C5485C0-784A-1047-BCDA-26C7359881E0}"/>
              </a:ext>
            </a:extLst>
          </p:cNvPr>
          <p:cNvSpPr/>
          <p:nvPr/>
        </p:nvSpPr>
        <p:spPr>
          <a:xfrm>
            <a:off x="3581400" y="6246168"/>
            <a:ext cx="5550877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900" dirty="0">
                <a:solidFill>
                  <a:schemeClr val="bg2"/>
                </a:solidFill>
              </a:rPr>
              <a:t>https://</a:t>
            </a:r>
            <a:r>
              <a:rPr lang="de-DE" sz="900" dirty="0" err="1">
                <a:solidFill>
                  <a:schemeClr val="bg2"/>
                </a:solidFill>
              </a:rPr>
              <a:t>www.analyticsvidhya.com</a:t>
            </a:r>
            <a:r>
              <a:rPr lang="de-DE" sz="900" dirty="0">
                <a:solidFill>
                  <a:schemeClr val="bg2"/>
                </a:solidFill>
              </a:rPr>
              <a:t>/</a:t>
            </a:r>
            <a:r>
              <a:rPr lang="de-DE" sz="900" dirty="0" err="1">
                <a:solidFill>
                  <a:schemeClr val="bg2"/>
                </a:solidFill>
              </a:rPr>
              <a:t>blog</a:t>
            </a:r>
            <a:r>
              <a:rPr lang="de-DE" sz="900" dirty="0">
                <a:solidFill>
                  <a:schemeClr val="bg2"/>
                </a:solidFill>
              </a:rPr>
              <a:t>/2018/04/</a:t>
            </a:r>
            <a:r>
              <a:rPr lang="de-DE" sz="900" dirty="0" err="1">
                <a:solidFill>
                  <a:schemeClr val="bg2"/>
                </a:solidFill>
              </a:rPr>
              <a:t>solving</a:t>
            </a:r>
            <a:r>
              <a:rPr lang="de-DE" sz="900" dirty="0">
                <a:solidFill>
                  <a:schemeClr val="bg2"/>
                </a:solidFill>
              </a:rPr>
              <a:t>-an-image-</a:t>
            </a:r>
            <a:r>
              <a:rPr lang="de-DE" sz="900" dirty="0" err="1">
                <a:solidFill>
                  <a:schemeClr val="bg2"/>
                </a:solidFill>
              </a:rPr>
              <a:t>captioning</a:t>
            </a:r>
            <a:r>
              <a:rPr lang="de-DE" sz="900" dirty="0">
                <a:solidFill>
                  <a:schemeClr val="bg2"/>
                </a:solidFill>
              </a:rPr>
              <a:t>-task-</a:t>
            </a:r>
            <a:r>
              <a:rPr lang="de-DE" sz="900" dirty="0" err="1">
                <a:solidFill>
                  <a:schemeClr val="bg2"/>
                </a:solidFill>
              </a:rPr>
              <a:t>using</a:t>
            </a:r>
            <a:r>
              <a:rPr lang="de-DE" sz="900" dirty="0">
                <a:solidFill>
                  <a:schemeClr val="bg2"/>
                </a:solidFill>
              </a:rPr>
              <a:t>-</a:t>
            </a:r>
            <a:r>
              <a:rPr lang="de-DE" sz="900" dirty="0" err="1">
                <a:solidFill>
                  <a:schemeClr val="bg2"/>
                </a:solidFill>
              </a:rPr>
              <a:t>deep-learning</a:t>
            </a:r>
            <a:r>
              <a:rPr lang="de-DE" sz="900" dirty="0">
                <a:solidFill>
                  <a:schemeClr val="bg2"/>
                </a:solidFill>
              </a:rPr>
              <a:t>/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A4CCB74-353F-E347-A55A-F1997CC23700}"/>
              </a:ext>
            </a:extLst>
          </p:cNvPr>
          <p:cNvSpPr/>
          <p:nvPr/>
        </p:nvSpPr>
        <p:spPr>
          <a:xfrm>
            <a:off x="5410200" y="4419600"/>
            <a:ext cx="2829048" cy="137160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0725544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7D21BFE-8C27-5C42-94E8-B38115B496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Variants</a:t>
            </a:r>
            <a:endParaRPr lang="de-DE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08C41E6B-79BB-E540-8367-D3A93C65FF83}"/>
              </a:ext>
            </a:extLst>
          </p:cNvPr>
          <p:cNvGrpSpPr/>
          <p:nvPr/>
        </p:nvGrpSpPr>
        <p:grpSpPr>
          <a:xfrm>
            <a:off x="511175" y="2113275"/>
            <a:ext cx="784225" cy="3068325"/>
            <a:chOff x="358775" y="2113275"/>
            <a:chExt cx="784225" cy="3068325"/>
          </a:xfrm>
        </p:grpSpPr>
        <p:sp>
          <p:nvSpPr>
            <p:cNvPr id="58" name="Rounded Rectangle 57">
              <a:extLst>
                <a:ext uri="{FF2B5EF4-FFF2-40B4-BE49-F238E27FC236}">
                  <a16:creationId xmlns:a16="http://schemas.microsoft.com/office/drawing/2014/main" id="{A5E13FBD-5ABF-F54F-B285-15D69D26E05E}"/>
                </a:ext>
              </a:extLst>
            </p:cNvPr>
            <p:cNvSpPr/>
            <p:nvPr/>
          </p:nvSpPr>
          <p:spPr>
            <a:xfrm>
              <a:off x="358775" y="2113275"/>
              <a:ext cx="784225" cy="3068325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Abgerundetes Rechteck 167">
              <a:extLst>
                <a:ext uri="{FF2B5EF4-FFF2-40B4-BE49-F238E27FC236}">
                  <a16:creationId xmlns:a16="http://schemas.microsoft.com/office/drawing/2014/main" id="{C0A053CC-E76B-8649-B281-24100DD25446}"/>
                </a:ext>
              </a:extLst>
            </p:cNvPr>
            <p:cNvSpPr/>
            <p:nvPr/>
          </p:nvSpPr>
          <p:spPr>
            <a:xfrm>
              <a:off x="533400" y="3305799"/>
              <a:ext cx="381000" cy="703602"/>
            </a:xfrm>
            <a:prstGeom prst="roundRect">
              <a:avLst/>
            </a:prstGeom>
            <a:solidFill>
              <a:srgbClr val="E1F8D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7" name="Abgerundetes Rechteck 168">
              <a:extLst>
                <a:ext uri="{FF2B5EF4-FFF2-40B4-BE49-F238E27FC236}">
                  <a16:creationId xmlns:a16="http://schemas.microsoft.com/office/drawing/2014/main" id="{96612058-2340-7D4C-8741-9198EA99C6B9}"/>
                </a:ext>
              </a:extLst>
            </p:cNvPr>
            <p:cNvSpPr/>
            <p:nvPr/>
          </p:nvSpPr>
          <p:spPr>
            <a:xfrm>
              <a:off x="533399" y="4325598"/>
              <a:ext cx="381000" cy="703602"/>
            </a:xfrm>
            <a:prstGeom prst="roundRect">
              <a:avLst/>
            </a:prstGeom>
            <a:solidFill>
              <a:srgbClr val="A2CEE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8" name="Abgerundetes Rechteck 169">
              <a:extLst>
                <a:ext uri="{FF2B5EF4-FFF2-40B4-BE49-F238E27FC236}">
                  <a16:creationId xmlns:a16="http://schemas.microsoft.com/office/drawing/2014/main" id="{C9C1DA98-2EA6-EC44-8CC7-477D2D23B5E6}"/>
                </a:ext>
              </a:extLst>
            </p:cNvPr>
            <p:cNvSpPr/>
            <p:nvPr/>
          </p:nvSpPr>
          <p:spPr>
            <a:xfrm>
              <a:off x="533400" y="2286000"/>
              <a:ext cx="381000" cy="703602"/>
            </a:xfrm>
            <a:prstGeom prst="roundRect">
              <a:avLst/>
            </a:prstGeom>
            <a:solidFill>
              <a:srgbClr val="DCACEE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cxnSp>
          <p:nvCxnSpPr>
            <p:cNvPr id="9" name="Gerade Verbindung mit Pfeil 171">
              <a:extLst>
                <a:ext uri="{FF2B5EF4-FFF2-40B4-BE49-F238E27FC236}">
                  <a16:creationId xmlns:a16="http://schemas.microsoft.com/office/drawing/2014/main" id="{5B50C03A-E55E-D141-B448-EDA611CE0ABA}"/>
                </a:ext>
              </a:extLst>
            </p:cNvPr>
            <p:cNvCxnSpPr>
              <a:cxnSpLocks/>
              <a:stCxn id="7" idx="0"/>
              <a:endCxn id="6" idx="2"/>
            </p:cNvCxnSpPr>
            <p:nvPr/>
          </p:nvCxnSpPr>
          <p:spPr>
            <a:xfrm flipV="1">
              <a:off x="723899" y="4009401"/>
              <a:ext cx="1" cy="316197"/>
            </a:xfrm>
            <a:prstGeom prst="straightConnector1">
              <a:avLst/>
            </a:prstGeom>
            <a:ln>
              <a:headEnd type="none"/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Gerade Verbindung mit Pfeil 172">
              <a:extLst>
                <a:ext uri="{FF2B5EF4-FFF2-40B4-BE49-F238E27FC236}">
                  <a16:creationId xmlns:a16="http://schemas.microsoft.com/office/drawing/2014/main" id="{DD08D673-765F-F248-B0D7-1AEB1C987F0A}"/>
                </a:ext>
              </a:extLst>
            </p:cNvPr>
            <p:cNvCxnSpPr>
              <a:cxnSpLocks/>
              <a:stCxn id="6" idx="0"/>
              <a:endCxn id="8" idx="2"/>
            </p:cNvCxnSpPr>
            <p:nvPr/>
          </p:nvCxnSpPr>
          <p:spPr>
            <a:xfrm flipV="1">
              <a:off x="723900" y="2989602"/>
              <a:ext cx="0" cy="316197"/>
            </a:xfrm>
            <a:prstGeom prst="straightConnector1">
              <a:avLst/>
            </a:prstGeom>
            <a:ln>
              <a:headEnd type="none"/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D272E478-B6A8-8446-A6DD-08953B0E89F1}"/>
              </a:ext>
            </a:extLst>
          </p:cNvPr>
          <p:cNvSpPr txBox="1"/>
          <p:nvPr/>
        </p:nvSpPr>
        <p:spPr>
          <a:xfrm>
            <a:off x="308675" y="1718846"/>
            <a:ext cx="11352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one</a:t>
            </a:r>
            <a:r>
              <a:rPr lang="de-DE" sz="16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</a:t>
            </a:r>
            <a:r>
              <a:rPr lang="de-DE" sz="16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to</a:t>
            </a:r>
            <a:r>
              <a:rPr lang="de-DE" sz="16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</a:t>
            </a:r>
            <a:r>
              <a:rPr lang="de-DE" sz="16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one</a:t>
            </a:r>
            <a:endParaRPr lang="de-DE" sz="16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E5B29C9D-1DDD-8D4C-8479-4D712FD318B1}"/>
              </a:ext>
            </a:extLst>
          </p:cNvPr>
          <p:cNvGrpSpPr/>
          <p:nvPr/>
        </p:nvGrpSpPr>
        <p:grpSpPr>
          <a:xfrm>
            <a:off x="1524000" y="2113273"/>
            <a:ext cx="1308819" cy="3068325"/>
            <a:chOff x="1517290" y="2113273"/>
            <a:chExt cx="1308819" cy="3068325"/>
          </a:xfrm>
        </p:grpSpPr>
        <p:sp>
          <p:nvSpPr>
            <p:cNvPr id="85" name="Rounded Rectangle 84">
              <a:extLst>
                <a:ext uri="{FF2B5EF4-FFF2-40B4-BE49-F238E27FC236}">
                  <a16:creationId xmlns:a16="http://schemas.microsoft.com/office/drawing/2014/main" id="{DAD5E62A-17FF-D440-BF5C-9D9D06A72225}"/>
                </a:ext>
              </a:extLst>
            </p:cNvPr>
            <p:cNvSpPr/>
            <p:nvPr/>
          </p:nvSpPr>
          <p:spPr>
            <a:xfrm>
              <a:off x="1517290" y="2113273"/>
              <a:ext cx="1308819" cy="3068325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0" name="Abgerundetes Rechteck 167">
              <a:extLst>
                <a:ext uri="{FF2B5EF4-FFF2-40B4-BE49-F238E27FC236}">
                  <a16:creationId xmlns:a16="http://schemas.microsoft.com/office/drawing/2014/main" id="{280DD3F4-1823-3E49-90CB-6967985ECBED}"/>
                </a:ext>
              </a:extLst>
            </p:cNvPr>
            <p:cNvSpPr/>
            <p:nvPr/>
          </p:nvSpPr>
          <p:spPr>
            <a:xfrm>
              <a:off x="1676400" y="3324602"/>
              <a:ext cx="381000" cy="703602"/>
            </a:xfrm>
            <a:prstGeom prst="roundRect">
              <a:avLst/>
            </a:prstGeom>
            <a:solidFill>
              <a:srgbClr val="E1F8D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1" name="Abgerundetes Rechteck 168">
              <a:extLst>
                <a:ext uri="{FF2B5EF4-FFF2-40B4-BE49-F238E27FC236}">
                  <a16:creationId xmlns:a16="http://schemas.microsoft.com/office/drawing/2014/main" id="{3F26B3E1-4224-D046-B415-017FCE42180E}"/>
                </a:ext>
              </a:extLst>
            </p:cNvPr>
            <p:cNvSpPr/>
            <p:nvPr/>
          </p:nvSpPr>
          <p:spPr>
            <a:xfrm>
              <a:off x="1676399" y="4344401"/>
              <a:ext cx="381000" cy="703602"/>
            </a:xfrm>
            <a:prstGeom prst="roundRect">
              <a:avLst/>
            </a:prstGeom>
            <a:solidFill>
              <a:srgbClr val="A2CEE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" name="Abgerundetes Rechteck 169">
              <a:extLst>
                <a:ext uri="{FF2B5EF4-FFF2-40B4-BE49-F238E27FC236}">
                  <a16:creationId xmlns:a16="http://schemas.microsoft.com/office/drawing/2014/main" id="{005D6B51-A118-AC40-A643-75BCC07B9450}"/>
                </a:ext>
              </a:extLst>
            </p:cNvPr>
            <p:cNvSpPr/>
            <p:nvPr/>
          </p:nvSpPr>
          <p:spPr>
            <a:xfrm>
              <a:off x="1676400" y="2304803"/>
              <a:ext cx="381000" cy="703602"/>
            </a:xfrm>
            <a:prstGeom prst="roundRect">
              <a:avLst/>
            </a:prstGeom>
            <a:solidFill>
              <a:srgbClr val="DCACEE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cxnSp>
          <p:nvCxnSpPr>
            <p:cNvPr id="23" name="Gerade Verbindung mit Pfeil 171">
              <a:extLst>
                <a:ext uri="{FF2B5EF4-FFF2-40B4-BE49-F238E27FC236}">
                  <a16:creationId xmlns:a16="http://schemas.microsoft.com/office/drawing/2014/main" id="{0D3D2388-ECF1-2742-B9B9-B115C062E703}"/>
                </a:ext>
              </a:extLst>
            </p:cNvPr>
            <p:cNvCxnSpPr>
              <a:cxnSpLocks/>
              <a:stCxn id="21" idx="0"/>
              <a:endCxn id="20" idx="2"/>
            </p:cNvCxnSpPr>
            <p:nvPr/>
          </p:nvCxnSpPr>
          <p:spPr>
            <a:xfrm flipV="1">
              <a:off x="1866899" y="4028204"/>
              <a:ext cx="1" cy="316197"/>
            </a:xfrm>
            <a:prstGeom prst="straightConnector1">
              <a:avLst/>
            </a:prstGeom>
            <a:ln>
              <a:headEnd type="none"/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Gerade Verbindung mit Pfeil 172">
              <a:extLst>
                <a:ext uri="{FF2B5EF4-FFF2-40B4-BE49-F238E27FC236}">
                  <a16:creationId xmlns:a16="http://schemas.microsoft.com/office/drawing/2014/main" id="{11078D91-6BB0-C040-A5BF-A9ADB21B276D}"/>
                </a:ext>
              </a:extLst>
            </p:cNvPr>
            <p:cNvCxnSpPr>
              <a:cxnSpLocks/>
              <a:stCxn id="20" idx="0"/>
              <a:endCxn id="22" idx="2"/>
            </p:cNvCxnSpPr>
            <p:nvPr/>
          </p:nvCxnSpPr>
          <p:spPr>
            <a:xfrm flipV="1">
              <a:off x="1866900" y="3008405"/>
              <a:ext cx="0" cy="316197"/>
            </a:xfrm>
            <a:prstGeom prst="straightConnector1">
              <a:avLst/>
            </a:prstGeom>
            <a:ln>
              <a:headEnd type="none"/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8" name="Abgerundetes Rechteck 167">
              <a:extLst>
                <a:ext uri="{FF2B5EF4-FFF2-40B4-BE49-F238E27FC236}">
                  <a16:creationId xmlns:a16="http://schemas.microsoft.com/office/drawing/2014/main" id="{A61E919C-055B-4C49-B8A3-16B7CDB062EC}"/>
                </a:ext>
              </a:extLst>
            </p:cNvPr>
            <p:cNvSpPr/>
            <p:nvPr/>
          </p:nvSpPr>
          <p:spPr>
            <a:xfrm>
              <a:off x="2286000" y="3324602"/>
              <a:ext cx="381000" cy="703602"/>
            </a:xfrm>
            <a:prstGeom prst="roundRect">
              <a:avLst/>
            </a:prstGeom>
            <a:solidFill>
              <a:srgbClr val="E1F8D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9" name="Abgerundetes Rechteck 169">
              <a:extLst>
                <a:ext uri="{FF2B5EF4-FFF2-40B4-BE49-F238E27FC236}">
                  <a16:creationId xmlns:a16="http://schemas.microsoft.com/office/drawing/2014/main" id="{9785EAC4-B035-FD47-83F9-2575D07CDDFF}"/>
                </a:ext>
              </a:extLst>
            </p:cNvPr>
            <p:cNvSpPr/>
            <p:nvPr/>
          </p:nvSpPr>
          <p:spPr>
            <a:xfrm>
              <a:off x="2286000" y="2304803"/>
              <a:ext cx="381000" cy="703602"/>
            </a:xfrm>
            <a:prstGeom prst="roundRect">
              <a:avLst/>
            </a:prstGeom>
            <a:solidFill>
              <a:srgbClr val="DCACEE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cxnSp>
          <p:nvCxnSpPr>
            <p:cNvPr id="30" name="Gerade Verbindung mit Pfeil 172">
              <a:extLst>
                <a:ext uri="{FF2B5EF4-FFF2-40B4-BE49-F238E27FC236}">
                  <a16:creationId xmlns:a16="http://schemas.microsoft.com/office/drawing/2014/main" id="{9432A69D-3F0F-D14D-BB3C-A83C4DA38FD2}"/>
                </a:ext>
              </a:extLst>
            </p:cNvPr>
            <p:cNvCxnSpPr>
              <a:cxnSpLocks/>
              <a:stCxn id="28" idx="0"/>
              <a:endCxn id="29" idx="2"/>
            </p:cNvCxnSpPr>
            <p:nvPr/>
          </p:nvCxnSpPr>
          <p:spPr>
            <a:xfrm flipV="1">
              <a:off x="2476500" y="3008405"/>
              <a:ext cx="0" cy="316197"/>
            </a:xfrm>
            <a:prstGeom prst="straightConnector1">
              <a:avLst/>
            </a:prstGeom>
            <a:ln>
              <a:headEnd type="none"/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Gerade Verbindung mit Pfeil 172">
              <a:extLst>
                <a:ext uri="{FF2B5EF4-FFF2-40B4-BE49-F238E27FC236}">
                  <a16:creationId xmlns:a16="http://schemas.microsoft.com/office/drawing/2014/main" id="{9D60639A-2EB8-9347-B1AB-3AAE9591A27F}"/>
                </a:ext>
              </a:extLst>
            </p:cNvPr>
            <p:cNvCxnSpPr>
              <a:cxnSpLocks/>
              <a:stCxn id="20" idx="3"/>
              <a:endCxn id="28" idx="1"/>
            </p:cNvCxnSpPr>
            <p:nvPr/>
          </p:nvCxnSpPr>
          <p:spPr>
            <a:xfrm>
              <a:off x="2057400" y="3676403"/>
              <a:ext cx="228600" cy="0"/>
            </a:xfrm>
            <a:prstGeom prst="straightConnector1">
              <a:avLst/>
            </a:prstGeom>
            <a:ln>
              <a:headEnd type="none"/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49FF1245-A8C9-6B4B-B99E-44030C231896}"/>
              </a:ext>
            </a:extLst>
          </p:cNvPr>
          <p:cNvGrpSpPr/>
          <p:nvPr/>
        </p:nvGrpSpPr>
        <p:grpSpPr>
          <a:xfrm>
            <a:off x="3124200" y="2111294"/>
            <a:ext cx="1308819" cy="3068325"/>
            <a:chOff x="3215775" y="2111294"/>
            <a:chExt cx="1308819" cy="3068325"/>
          </a:xfrm>
        </p:grpSpPr>
        <p:sp>
          <p:nvSpPr>
            <p:cNvPr id="84" name="Rounded Rectangle 83">
              <a:extLst>
                <a:ext uri="{FF2B5EF4-FFF2-40B4-BE49-F238E27FC236}">
                  <a16:creationId xmlns:a16="http://schemas.microsoft.com/office/drawing/2014/main" id="{6E48CE4A-A87C-5E4B-94D3-F2E472DDF001}"/>
                </a:ext>
              </a:extLst>
            </p:cNvPr>
            <p:cNvSpPr/>
            <p:nvPr/>
          </p:nvSpPr>
          <p:spPr>
            <a:xfrm>
              <a:off x="3215775" y="2111294"/>
              <a:ext cx="1308819" cy="3068325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7" name="Abgerundetes Rechteck 167">
              <a:extLst>
                <a:ext uri="{FF2B5EF4-FFF2-40B4-BE49-F238E27FC236}">
                  <a16:creationId xmlns:a16="http://schemas.microsoft.com/office/drawing/2014/main" id="{CC1EF22E-57F5-834E-AB55-E0B714ABF7B8}"/>
                </a:ext>
              </a:extLst>
            </p:cNvPr>
            <p:cNvSpPr/>
            <p:nvPr/>
          </p:nvSpPr>
          <p:spPr>
            <a:xfrm>
              <a:off x="3352800" y="3324602"/>
              <a:ext cx="381000" cy="703602"/>
            </a:xfrm>
            <a:prstGeom prst="roundRect">
              <a:avLst/>
            </a:prstGeom>
            <a:solidFill>
              <a:srgbClr val="E1F8D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8" name="Abgerundetes Rechteck 168">
              <a:extLst>
                <a:ext uri="{FF2B5EF4-FFF2-40B4-BE49-F238E27FC236}">
                  <a16:creationId xmlns:a16="http://schemas.microsoft.com/office/drawing/2014/main" id="{4794892B-57FB-744A-985F-60DA9FBBAAA9}"/>
                </a:ext>
              </a:extLst>
            </p:cNvPr>
            <p:cNvSpPr/>
            <p:nvPr/>
          </p:nvSpPr>
          <p:spPr>
            <a:xfrm>
              <a:off x="3352799" y="4344401"/>
              <a:ext cx="381000" cy="703602"/>
            </a:xfrm>
            <a:prstGeom prst="roundRect">
              <a:avLst/>
            </a:prstGeom>
            <a:solidFill>
              <a:srgbClr val="A2CEE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cxnSp>
          <p:nvCxnSpPr>
            <p:cNvPr id="40" name="Gerade Verbindung mit Pfeil 171">
              <a:extLst>
                <a:ext uri="{FF2B5EF4-FFF2-40B4-BE49-F238E27FC236}">
                  <a16:creationId xmlns:a16="http://schemas.microsoft.com/office/drawing/2014/main" id="{4D2378D3-4219-0F40-9D2A-45B8EC73A072}"/>
                </a:ext>
              </a:extLst>
            </p:cNvPr>
            <p:cNvCxnSpPr>
              <a:cxnSpLocks/>
              <a:stCxn id="38" idx="0"/>
              <a:endCxn id="37" idx="2"/>
            </p:cNvCxnSpPr>
            <p:nvPr/>
          </p:nvCxnSpPr>
          <p:spPr>
            <a:xfrm flipV="1">
              <a:off x="3543299" y="4028204"/>
              <a:ext cx="1" cy="316197"/>
            </a:xfrm>
            <a:prstGeom prst="straightConnector1">
              <a:avLst/>
            </a:prstGeom>
            <a:ln>
              <a:headEnd type="none"/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2" name="Abgerundetes Rechteck 167">
              <a:extLst>
                <a:ext uri="{FF2B5EF4-FFF2-40B4-BE49-F238E27FC236}">
                  <a16:creationId xmlns:a16="http://schemas.microsoft.com/office/drawing/2014/main" id="{B72B989D-8525-0243-835A-0EEF1B800669}"/>
                </a:ext>
              </a:extLst>
            </p:cNvPr>
            <p:cNvSpPr/>
            <p:nvPr/>
          </p:nvSpPr>
          <p:spPr>
            <a:xfrm>
              <a:off x="3962400" y="3324602"/>
              <a:ext cx="381000" cy="703602"/>
            </a:xfrm>
            <a:prstGeom prst="roundRect">
              <a:avLst/>
            </a:prstGeom>
            <a:solidFill>
              <a:srgbClr val="E1F8D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3" name="Abgerundetes Rechteck 169">
              <a:extLst>
                <a:ext uri="{FF2B5EF4-FFF2-40B4-BE49-F238E27FC236}">
                  <a16:creationId xmlns:a16="http://schemas.microsoft.com/office/drawing/2014/main" id="{F4CFF34E-6C09-6B47-9F65-CC7CE8CFBD37}"/>
                </a:ext>
              </a:extLst>
            </p:cNvPr>
            <p:cNvSpPr/>
            <p:nvPr/>
          </p:nvSpPr>
          <p:spPr>
            <a:xfrm>
              <a:off x="3962400" y="2304803"/>
              <a:ext cx="381000" cy="703602"/>
            </a:xfrm>
            <a:prstGeom prst="roundRect">
              <a:avLst/>
            </a:prstGeom>
            <a:solidFill>
              <a:srgbClr val="DCACEE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cxnSp>
          <p:nvCxnSpPr>
            <p:cNvPr id="44" name="Gerade Verbindung mit Pfeil 172">
              <a:extLst>
                <a:ext uri="{FF2B5EF4-FFF2-40B4-BE49-F238E27FC236}">
                  <a16:creationId xmlns:a16="http://schemas.microsoft.com/office/drawing/2014/main" id="{100EF257-44B6-0945-9AA4-CC4868B0CEA4}"/>
                </a:ext>
              </a:extLst>
            </p:cNvPr>
            <p:cNvCxnSpPr>
              <a:cxnSpLocks/>
              <a:stCxn id="42" idx="0"/>
              <a:endCxn id="43" idx="2"/>
            </p:cNvCxnSpPr>
            <p:nvPr/>
          </p:nvCxnSpPr>
          <p:spPr>
            <a:xfrm flipV="1">
              <a:off x="4152900" y="3008405"/>
              <a:ext cx="0" cy="316197"/>
            </a:xfrm>
            <a:prstGeom prst="straightConnector1">
              <a:avLst/>
            </a:prstGeom>
            <a:ln>
              <a:headEnd type="none"/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Gerade Verbindung mit Pfeil 172">
              <a:extLst>
                <a:ext uri="{FF2B5EF4-FFF2-40B4-BE49-F238E27FC236}">
                  <a16:creationId xmlns:a16="http://schemas.microsoft.com/office/drawing/2014/main" id="{D8334BD6-10BB-8648-B37F-958D3C8A60FC}"/>
                </a:ext>
              </a:extLst>
            </p:cNvPr>
            <p:cNvCxnSpPr>
              <a:cxnSpLocks/>
              <a:stCxn id="37" idx="3"/>
              <a:endCxn id="42" idx="1"/>
            </p:cNvCxnSpPr>
            <p:nvPr/>
          </p:nvCxnSpPr>
          <p:spPr>
            <a:xfrm>
              <a:off x="3733800" y="3676403"/>
              <a:ext cx="228600" cy="0"/>
            </a:xfrm>
            <a:prstGeom prst="straightConnector1">
              <a:avLst/>
            </a:prstGeom>
            <a:ln>
              <a:headEnd type="none"/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6" name="Abgerundetes Rechteck 168">
              <a:extLst>
                <a:ext uri="{FF2B5EF4-FFF2-40B4-BE49-F238E27FC236}">
                  <a16:creationId xmlns:a16="http://schemas.microsoft.com/office/drawing/2014/main" id="{98B70B53-0795-964B-89AD-C8390BFCB628}"/>
                </a:ext>
              </a:extLst>
            </p:cNvPr>
            <p:cNvSpPr/>
            <p:nvPr/>
          </p:nvSpPr>
          <p:spPr>
            <a:xfrm>
              <a:off x="3962400" y="4344401"/>
              <a:ext cx="381000" cy="703602"/>
            </a:xfrm>
            <a:prstGeom prst="roundRect">
              <a:avLst/>
            </a:prstGeom>
            <a:solidFill>
              <a:srgbClr val="A2CEE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cxnSp>
          <p:nvCxnSpPr>
            <p:cNvPr id="47" name="Gerade Verbindung mit Pfeil 171">
              <a:extLst>
                <a:ext uri="{FF2B5EF4-FFF2-40B4-BE49-F238E27FC236}">
                  <a16:creationId xmlns:a16="http://schemas.microsoft.com/office/drawing/2014/main" id="{DAF640EA-9655-8C43-8416-638B4F862D99}"/>
                </a:ext>
              </a:extLst>
            </p:cNvPr>
            <p:cNvCxnSpPr>
              <a:cxnSpLocks/>
              <a:stCxn id="46" idx="0"/>
              <a:endCxn id="42" idx="2"/>
            </p:cNvCxnSpPr>
            <p:nvPr/>
          </p:nvCxnSpPr>
          <p:spPr>
            <a:xfrm flipV="1">
              <a:off x="4152900" y="4028204"/>
              <a:ext cx="0" cy="316197"/>
            </a:xfrm>
            <a:prstGeom prst="straightConnector1">
              <a:avLst/>
            </a:prstGeom>
            <a:ln>
              <a:headEnd type="none"/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4" name="Rectangle 63">
            <a:extLst>
              <a:ext uri="{FF2B5EF4-FFF2-40B4-BE49-F238E27FC236}">
                <a16:creationId xmlns:a16="http://schemas.microsoft.com/office/drawing/2014/main" id="{818FD3C8-8EAB-6A4E-B4C9-F053FE9244F1}"/>
              </a:ext>
            </a:extLst>
          </p:cNvPr>
          <p:cNvSpPr/>
          <p:nvPr/>
        </p:nvSpPr>
        <p:spPr>
          <a:xfrm>
            <a:off x="2838452" y="6201398"/>
            <a:ext cx="617220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solidFill>
                  <a:schemeClr val="bg2"/>
                </a:solidFill>
                <a:latin typeface="Calibri" panose="020F0502020204030204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http://karpathy.github.io/2015/05/21/rnn-effectiveness/</a:t>
            </a:r>
            <a:r>
              <a:rPr lang="en-US" sz="900" dirty="0">
                <a:solidFill>
                  <a:schemeClr val="bg2"/>
                </a:solidFill>
                <a:latin typeface="Calibri" panose="020F0502020204030204"/>
              </a:rPr>
              <a:t> &amp; </a:t>
            </a:r>
            <a:r>
              <a:rPr lang="en-US" sz="900" dirty="0">
                <a:solidFill>
                  <a:schemeClr val="bg2"/>
                </a:solidFill>
                <a:latin typeface="Calibri" panose="020F0502020204030204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http://cs231n.stanford.edu/slides/2017/cs231n_2017_lecture10.pdf</a:t>
            </a:r>
            <a:endParaRPr lang="en-US" sz="900" dirty="0">
              <a:solidFill>
                <a:schemeClr val="bg2"/>
              </a:solidFill>
              <a:latin typeface="Calibri" panose="020F0502020204030204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DF448FDA-3E2B-7A45-A7EF-D80E79D9AD88}"/>
              </a:ext>
            </a:extLst>
          </p:cNvPr>
          <p:cNvSpPr txBox="1"/>
          <p:nvPr/>
        </p:nvSpPr>
        <p:spPr>
          <a:xfrm>
            <a:off x="1531868" y="1717639"/>
            <a:ext cx="12875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one</a:t>
            </a:r>
            <a:r>
              <a:rPr lang="de-DE" sz="16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</a:t>
            </a:r>
            <a:r>
              <a:rPr lang="de-DE" sz="16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to</a:t>
            </a:r>
            <a:r>
              <a:rPr lang="de-DE" sz="16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</a:t>
            </a:r>
            <a:r>
              <a:rPr lang="de-DE" sz="16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many</a:t>
            </a:r>
            <a:endParaRPr lang="de-DE" sz="16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3CD695D3-FD4E-FB4E-BFFC-F4C253675D23}"/>
              </a:ext>
            </a:extLst>
          </p:cNvPr>
          <p:cNvSpPr txBox="1"/>
          <p:nvPr/>
        </p:nvSpPr>
        <p:spPr>
          <a:xfrm>
            <a:off x="3119252" y="1717639"/>
            <a:ext cx="12875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many</a:t>
            </a:r>
            <a:r>
              <a:rPr lang="de-DE" sz="16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</a:t>
            </a:r>
            <a:r>
              <a:rPr lang="de-DE" sz="16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to</a:t>
            </a:r>
            <a:r>
              <a:rPr lang="de-DE" sz="16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</a:t>
            </a:r>
            <a:r>
              <a:rPr lang="de-DE" sz="16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one</a:t>
            </a:r>
            <a:endParaRPr lang="de-DE" sz="16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6828A63F-F886-8E44-B0A5-2213C8ABB910}"/>
              </a:ext>
            </a:extLst>
          </p:cNvPr>
          <p:cNvSpPr txBox="1"/>
          <p:nvPr/>
        </p:nvSpPr>
        <p:spPr>
          <a:xfrm>
            <a:off x="3088574" y="5246357"/>
            <a:ext cx="34483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Sentiment </a:t>
            </a:r>
            <a:r>
              <a:rPr lang="de-DE" b="1" dirty="0" err="1"/>
              <a:t>Classification</a:t>
            </a:r>
            <a:endParaRPr lang="de-DE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i="1" dirty="0" err="1"/>
              <a:t>many</a:t>
            </a:r>
            <a:r>
              <a:rPr lang="de-DE" dirty="0"/>
              <a:t> </a:t>
            </a:r>
            <a:r>
              <a:rPr lang="de-DE" dirty="0" err="1"/>
              <a:t>words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i="1" dirty="0" err="1"/>
              <a:t>one</a:t>
            </a:r>
            <a:r>
              <a:rPr lang="de-DE" dirty="0"/>
              <a:t> </a:t>
            </a:r>
            <a:r>
              <a:rPr lang="de-DE" dirty="0" err="1"/>
              <a:t>category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875376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E828525-0577-C346-AC54-C7368F5F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Deep learning architectures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E4C8FDD-4F2B-D843-9ABA-E6F32765E6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noProof="0" dirty="0"/>
              <a:t>Processing </a:t>
            </a:r>
            <a:r>
              <a:rPr lang="en-US" b="1" noProof="0" dirty="0"/>
              <a:t>images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noProof="0" dirty="0"/>
              <a:t>Convolutional neural networks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noProof="0" dirty="0"/>
          </a:p>
          <a:p>
            <a:pPr marL="0" indent="0">
              <a:buNone/>
            </a:pPr>
            <a:r>
              <a:rPr lang="en-US" noProof="0" dirty="0"/>
              <a:t>Processing </a:t>
            </a:r>
            <a:r>
              <a:rPr lang="en-US" b="1" noProof="0" dirty="0"/>
              <a:t>sequences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noProof="0" dirty="0"/>
              <a:t>Recurrent neural networks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noProof="0" dirty="0"/>
              <a:t>Gated cells, LSTMs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  <a:p>
            <a:pPr marL="0" indent="0">
              <a:buNone/>
            </a:pPr>
            <a:r>
              <a:rPr lang="en-US" b="1" noProof="0" dirty="0"/>
              <a:t>Generating</a:t>
            </a:r>
            <a:r>
              <a:rPr lang="en-US" noProof="0" dirty="0"/>
              <a:t> data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Generative adversarial networks</a:t>
            </a:r>
          </a:p>
          <a:p>
            <a:pPr>
              <a:buFont typeface="Arial" panose="020B0604020202020204" pitchFamily="34" charset="0"/>
              <a:buChar char="•"/>
            </a:pPr>
            <a:endParaRPr lang="en-US" noProof="0" dirty="0"/>
          </a:p>
          <a:p>
            <a:pPr lvl="1">
              <a:buFont typeface="Arial" panose="020B0604020202020204" pitchFamily="34" charset="0"/>
              <a:buChar char="•"/>
            </a:pP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4790500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F5626D-07E0-9A48-BEA6-9072943A12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775" y="488950"/>
            <a:ext cx="6499225" cy="838200"/>
          </a:xfrm>
        </p:spPr>
        <p:txBody>
          <a:bodyPr/>
          <a:lstStyle/>
          <a:p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Sentiment Classification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ECD40C3B-0A1F-644B-9DE2-F87FB95E4D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2617" y="3705620"/>
            <a:ext cx="5750170" cy="20299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20784CD-15D6-D342-98FB-00ECD87872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775" y="1588719"/>
            <a:ext cx="4356100" cy="194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89628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7D21BFE-8C27-5C42-94E8-B38115B496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Variants</a:t>
            </a:r>
            <a:endParaRPr lang="de-DE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08C41E6B-79BB-E540-8367-D3A93C65FF83}"/>
              </a:ext>
            </a:extLst>
          </p:cNvPr>
          <p:cNvGrpSpPr/>
          <p:nvPr/>
        </p:nvGrpSpPr>
        <p:grpSpPr>
          <a:xfrm>
            <a:off x="511175" y="2113275"/>
            <a:ext cx="784225" cy="3068325"/>
            <a:chOff x="358775" y="2113275"/>
            <a:chExt cx="784225" cy="3068325"/>
          </a:xfrm>
        </p:grpSpPr>
        <p:sp>
          <p:nvSpPr>
            <p:cNvPr id="58" name="Rounded Rectangle 57">
              <a:extLst>
                <a:ext uri="{FF2B5EF4-FFF2-40B4-BE49-F238E27FC236}">
                  <a16:creationId xmlns:a16="http://schemas.microsoft.com/office/drawing/2014/main" id="{A5E13FBD-5ABF-F54F-B285-15D69D26E05E}"/>
                </a:ext>
              </a:extLst>
            </p:cNvPr>
            <p:cNvSpPr/>
            <p:nvPr/>
          </p:nvSpPr>
          <p:spPr>
            <a:xfrm>
              <a:off x="358775" y="2113275"/>
              <a:ext cx="784225" cy="3068325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Abgerundetes Rechteck 167">
              <a:extLst>
                <a:ext uri="{FF2B5EF4-FFF2-40B4-BE49-F238E27FC236}">
                  <a16:creationId xmlns:a16="http://schemas.microsoft.com/office/drawing/2014/main" id="{C0A053CC-E76B-8649-B281-24100DD25446}"/>
                </a:ext>
              </a:extLst>
            </p:cNvPr>
            <p:cNvSpPr/>
            <p:nvPr/>
          </p:nvSpPr>
          <p:spPr>
            <a:xfrm>
              <a:off x="533400" y="3305799"/>
              <a:ext cx="381000" cy="703602"/>
            </a:xfrm>
            <a:prstGeom prst="roundRect">
              <a:avLst/>
            </a:prstGeom>
            <a:solidFill>
              <a:srgbClr val="E1F8D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7" name="Abgerundetes Rechteck 168">
              <a:extLst>
                <a:ext uri="{FF2B5EF4-FFF2-40B4-BE49-F238E27FC236}">
                  <a16:creationId xmlns:a16="http://schemas.microsoft.com/office/drawing/2014/main" id="{96612058-2340-7D4C-8741-9198EA99C6B9}"/>
                </a:ext>
              </a:extLst>
            </p:cNvPr>
            <p:cNvSpPr/>
            <p:nvPr/>
          </p:nvSpPr>
          <p:spPr>
            <a:xfrm>
              <a:off x="533399" y="4325598"/>
              <a:ext cx="381000" cy="703602"/>
            </a:xfrm>
            <a:prstGeom prst="roundRect">
              <a:avLst/>
            </a:prstGeom>
            <a:solidFill>
              <a:srgbClr val="A2CEE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8" name="Abgerundetes Rechteck 169">
              <a:extLst>
                <a:ext uri="{FF2B5EF4-FFF2-40B4-BE49-F238E27FC236}">
                  <a16:creationId xmlns:a16="http://schemas.microsoft.com/office/drawing/2014/main" id="{C9C1DA98-2EA6-EC44-8CC7-477D2D23B5E6}"/>
                </a:ext>
              </a:extLst>
            </p:cNvPr>
            <p:cNvSpPr/>
            <p:nvPr/>
          </p:nvSpPr>
          <p:spPr>
            <a:xfrm>
              <a:off x="533400" y="2286000"/>
              <a:ext cx="381000" cy="703602"/>
            </a:xfrm>
            <a:prstGeom prst="roundRect">
              <a:avLst/>
            </a:prstGeom>
            <a:solidFill>
              <a:srgbClr val="DCACEE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cxnSp>
          <p:nvCxnSpPr>
            <p:cNvPr id="9" name="Gerade Verbindung mit Pfeil 171">
              <a:extLst>
                <a:ext uri="{FF2B5EF4-FFF2-40B4-BE49-F238E27FC236}">
                  <a16:creationId xmlns:a16="http://schemas.microsoft.com/office/drawing/2014/main" id="{5B50C03A-E55E-D141-B448-EDA611CE0ABA}"/>
                </a:ext>
              </a:extLst>
            </p:cNvPr>
            <p:cNvCxnSpPr>
              <a:cxnSpLocks/>
              <a:stCxn id="7" idx="0"/>
              <a:endCxn id="6" idx="2"/>
            </p:cNvCxnSpPr>
            <p:nvPr/>
          </p:nvCxnSpPr>
          <p:spPr>
            <a:xfrm flipV="1">
              <a:off x="723899" y="4009401"/>
              <a:ext cx="1" cy="316197"/>
            </a:xfrm>
            <a:prstGeom prst="straightConnector1">
              <a:avLst/>
            </a:prstGeom>
            <a:ln>
              <a:headEnd type="none"/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Gerade Verbindung mit Pfeil 172">
              <a:extLst>
                <a:ext uri="{FF2B5EF4-FFF2-40B4-BE49-F238E27FC236}">
                  <a16:creationId xmlns:a16="http://schemas.microsoft.com/office/drawing/2014/main" id="{DD08D673-765F-F248-B0D7-1AEB1C987F0A}"/>
                </a:ext>
              </a:extLst>
            </p:cNvPr>
            <p:cNvCxnSpPr>
              <a:cxnSpLocks/>
              <a:stCxn id="6" idx="0"/>
              <a:endCxn id="8" idx="2"/>
            </p:cNvCxnSpPr>
            <p:nvPr/>
          </p:nvCxnSpPr>
          <p:spPr>
            <a:xfrm flipV="1">
              <a:off x="723900" y="2989602"/>
              <a:ext cx="0" cy="316197"/>
            </a:xfrm>
            <a:prstGeom prst="straightConnector1">
              <a:avLst/>
            </a:prstGeom>
            <a:ln>
              <a:headEnd type="none"/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D272E478-B6A8-8446-A6DD-08953B0E89F1}"/>
              </a:ext>
            </a:extLst>
          </p:cNvPr>
          <p:cNvSpPr txBox="1"/>
          <p:nvPr/>
        </p:nvSpPr>
        <p:spPr>
          <a:xfrm>
            <a:off x="308675" y="1718846"/>
            <a:ext cx="11352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one</a:t>
            </a:r>
            <a:r>
              <a:rPr lang="de-DE" sz="16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</a:t>
            </a:r>
            <a:r>
              <a:rPr lang="de-DE" sz="16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to</a:t>
            </a:r>
            <a:r>
              <a:rPr lang="de-DE" sz="16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</a:t>
            </a:r>
            <a:r>
              <a:rPr lang="de-DE" sz="16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one</a:t>
            </a:r>
            <a:endParaRPr lang="de-DE" sz="16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E5B29C9D-1DDD-8D4C-8479-4D712FD318B1}"/>
              </a:ext>
            </a:extLst>
          </p:cNvPr>
          <p:cNvGrpSpPr/>
          <p:nvPr/>
        </p:nvGrpSpPr>
        <p:grpSpPr>
          <a:xfrm>
            <a:off x="1524000" y="2113273"/>
            <a:ext cx="1308819" cy="3068325"/>
            <a:chOff x="1517290" y="2113273"/>
            <a:chExt cx="1308819" cy="3068325"/>
          </a:xfrm>
        </p:grpSpPr>
        <p:sp>
          <p:nvSpPr>
            <p:cNvPr id="85" name="Rounded Rectangle 84">
              <a:extLst>
                <a:ext uri="{FF2B5EF4-FFF2-40B4-BE49-F238E27FC236}">
                  <a16:creationId xmlns:a16="http://schemas.microsoft.com/office/drawing/2014/main" id="{DAD5E62A-17FF-D440-BF5C-9D9D06A72225}"/>
                </a:ext>
              </a:extLst>
            </p:cNvPr>
            <p:cNvSpPr/>
            <p:nvPr/>
          </p:nvSpPr>
          <p:spPr>
            <a:xfrm>
              <a:off x="1517290" y="2113273"/>
              <a:ext cx="1308819" cy="3068325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0" name="Abgerundetes Rechteck 167">
              <a:extLst>
                <a:ext uri="{FF2B5EF4-FFF2-40B4-BE49-F238E27FC236}">
                  <a16:creationId xmlns:a16="http://schemas.microsoft.com/office/drawing/2014/main" id="{280DD3F4-1823-3E49-90CB-6967985ECBED}"/>
                </a:ext>
              </a:extLst>
            </p:cNvPr>
            <p:cNvSpPr/>
            <p:nvPr/>
          </p:nvSpPr>
          <p:spPr>
            <a:xfrm>
              <a:off x="1676400" y="3324602"/>
              <a:ext cx="381000" cy="703602"/>
            </a:xfrm>
            <a:prstGeom prst="roundRect">
              <a:avLst/>
            </a:prstGeom>
            <a:solidFill>
              <a:srgbClr val="E1F8D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1" name="Abgerundetes Rechteck 168">
              <a:extLst>
                <a:ext uri="{FF2B5EF4-FFF2-40B4-BE49-F238E27FC236}">
                  <a16:creationId xmlns:a16="http://schemas.microsoft.com/office/drawing/2014/main" id="{3F26B3E1-4224-D046-B415-017FCE42180E}"/>
                </a:ext>
              </a:extLst>
            </p:cNvPr>
            <p:cNvSpPr/>
            <p:nvPr/>
          </p:nvSpPr>
          <p:spPr>
            <a:xfrm>
              <a:off x="1676399" y="4344401"/>
              <a:ext cx="381000" cy="703602"/>
            </a:xfrm>
            <a:prstGeom prst="roundRect">
              <a:avLst/>
            </a:prstGeom>
            <a:solidFill>
              <a:srgbClr val="A2CEE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" name="Abgerundetes Rechteck 169">
              <a:extLst>
                <a:ext uri="{FF2B5EF4-FFF2-40B4-BE49-F238E27FC236}">
                  <a16:creationId xmlns:a16="http://schemas.microsoft.com/office/drawing/2014/main" id="{005D6B51-A118-AC40-A643-75BCC07B9450}"/>
                </a:ext>
              </a:extLst>
            </p:cNvPr>
            <p:cNvSpPr/>
            <p:nvPr/>
          </p:nvSpPr>
          <p:spPr>
            <a:xfrm>
              <a:off x="1676400" y="2304803"/>
              <a:ext cx="381000" cy="703602"/>
            </a:xfrm>
            <a:prstGeom prst="roundRect">
              <a:avLst/>
            </a:prstGeom>
            <a:solidFill>
              <a:srgbClr val="DCACEE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cxnSp>
          <p:nvCxnSpPr>
            <p:cNvPr id="23" name="Gerade Verbindung mit Pfeil 171">
              <a:extLst>
                <a:ext uri="{FF2B5EF4-FFF2-40B4-BE49-F238E27FC236}">
                  <a16:creationId xmlns:a16="http://schemas.microsoft.com/office/drawing/2014/main" id="{0D3D2388-ECF1-2742-B9B9-B115C062E703}"/>
                </a:ext>
              </a:extLst>
            </p:cNvPr>
            <p:cNvCxnSpPr>
              <a:cxnSpLocks/>
              <a:stCxn id="21" idx="0"/>
              <a:endCxn id="20" idx="2"/>
            </p:cNvCxnSpPr>
            <p:nvPr/>
          </p:nvCxnSpPr>
          <p:spPr>
            <a:xfrm flipV="1">
              <a:off x="1866899" y="4028204"/>
              <a:ext cx="1" cy="316197"/>
            </a:xfrm>
            <a:prstGeom prst="straightConnector1">
              <a:avLst/>
            </a:prstGeom>
            <a:ln>
              <a:headEnd type="none"/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Gerade Verbindung mit Pfeil 172">
              <a:extLst>
                <a:ext uri="{FF2B5EF4-FFF2-40B4-BE49-F238E27FC236}">
                  <a16:creationId xmlns:a16="http://schemas.microsoft.com/office/drawing/2014/main" id="{11078D91-6BB0-C040-A5BF-A9ADB21B276D}"/>
                </a:ext>
              </a:extLst>
            </p:cNvPr>
            <p:cNvCxnSpPr>
              <a:cxnSpLocks/>
              <a:stCxn id="20" idx="0"/>
              <a:endCxn id="22" idx="2"/>
            </p:cNvCxnSpPr>
            <p:nvPr/>
          </p:nvCxnSpPr>
          <p:spPr>
            <a:xfrm flipV="1">
              <a:off x="1866900" y="3008405"/>
              <a:ext cx="0" cy="316197"/>
            </a:xfrm>
            <a:prstGeom prst="straightConnector1">
              <a:avLst/>
            </a:prstGeom>
            <a:ln>
              <a:headEnd type="none"/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8" name="Abgerundetes Rechteck 167">
              <a:extLst>
                <a:ext uri="{FF2B5EF4-FFF2-40B4-BE49-F238E27FC236}">
                  <a16:creationId xmlns:a16="http://schemas.microsoft.com/office/drawing/2014/main" id="{A61E919C-055B-4C49-B8A3-16B7CDB062EC}"/>
                </a:ext>
              </a:extLst>
            </p:cNvPr>
            <p:cNvSpPr/>
            <p:nvPr/>
          </p:nvSpPr>
          <p:spPr>
            <a:xfrm>
              <a:off x="2286000" y="3324602"/>
              <a:ext cx="381000" cy="703602"/>
            </a:xfrm>
            <a:prstGeom prst="roundRect">
              <a:avLst/>
            </a:prstGeom>
            <a:solidFill>
              <a:srgbClr val="E1F8D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9" name="Abgerundetes Rechteck 169">
              <a:extLst>
                <a:ext uri="{FF2B5EF4-FFF2-40B4-BE49-F238E27FC236}">
                  <a16:creationId xmlns:a16="http://schemas.microsoft.com/office/drawing/2014/main" id="{9785EAC4-B035-FD47-83F9-2575D07CDDFF}"/>
                </a:ext>
              </a:extLst>
            </p:cNvPr>
            <p:cNvSpPr/>
            <p:nvPr/>
          </p:nvSpPr>
          <p:spPr>
            <a:xfrm>
              <a:off x="2286000" y="2304803"/>
              <a:ext cx="381000" cy="703602"/>
            </a:xfrm>
            <a:prstGeom prst="roundRect">
              <a:avLst/>
            </a:prstGeom>
            <a:solidFill>
              <a:srgbClr val="DCACEE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cxnSp>
          <p:nvCxnSpPr>
            <p:cNvPr id="30" name="Gerade Verbindung mit Pfeil 172">
              <a:extLst>
                <a:ext uri="{FF2B5EF4-FFF2-40B4-BE49-F238E27FC236}">
                  <a16:creationId xmlns:a16="http://schemas.microsoft.com/office/drawing/2014/main" id="{9432A69D-3F0F-D14D-BB3C-A83C4DA38FD2}"/>
                </a:ext>
              </a:extLst>
            </p:cNvPr>
            <p:cNvCxnSpPr>
              <a:cxnSpLocks/>
              <a:stCxn id="28" idx="0"/>
              <a:endCxn id="29" idx="2"/>
            </p:cNvCxnSpPr>
            <p:nvPr/>
          </p:nvCxnSpPr>
          <p:spPr>
            <a:xfrm flipV="1">
              <a:off x="2476500" y="3008405"/>
              <a:ext cx="0" cy="316197"/>
            </a:xfrm>
            <a:prstGeom prst="straightConnector1">
              <a:avLst/>
            </a:prstGeom>
            <a:ln>
              <a:headEnd type="none"/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Gerade Verbindung mit Pfeil 172">
              <a:extLst>
                <a:ext uri="{FF2B5EF4-FFF2-40B4-BE49-F238E27FC236}">
                  <a16:creationId xmlns:a16="http://schemas.microsoft.com/office/drawing/2014/main" id="{9D60639A-2EB8-9347-B1AB-3AAE9591A27F}"/>
                </a:ext>
              </a:extLst>
            </p:cNvPr>
            <p:cNvCxnSpPr>
              <a:cxnSpLocks/>
              <a:stCxn id="20" idx="3"/>
              <a:endCxn id="28" idx="1"/>
            </p:cNvCxnSpPr>
            <p:nvPr/>
          </p:nvCxnSpPr>
          <p:spPr>
            <a:xfrm>
              <a:off x="2057400" y="3676403"/>
              <a:ext cx="228600" cy="0"/>
            </a:xfrm>
            <a:prstGeom prst="straightConnector1">
              <a:avLst/>
            </a:prstGeom>
            <a:ln>
              <a:headEnd type="none"/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49FF1245-A8C9-6B4B-B99E-44030C231896}"/>
              </a:ext>
            </a:extLst>
          </p:cNvPr>
          <p:cNvGrpSpPr/>
          <p:nvPr/>
        </p:nvGrpSpPr>
        <p:grpSpPr>
          <a:xfrm>
            <a:off x="3124200" y="2111294"/>
            <a:ext cx="1308819" cy="3068325"/>
            <a:chOff x="3215775" y="2111294"/>
            <a:chExt cx="1308819" cy="3068325"/>
          </a:xfrm>
        </p:grpSpPr>
        <p:sp>
          <p:nvSpPr>
            <p:cNvPr id="84" name="Rounded Rectangle 83">
              <a:extLst>
                <a:ext uri="{FF2B5EF4-FFF2-40B4-BE49-F238E27FC236}">
                  <a16:creationId xmlns:a16="http://schemas.microsoft.com/office/drawing/2014/main" id="{6E48CE4A-A87C-5E4B-94D3-F2E472DDF001}"/>
                </a:ext>
              </a:extLst>
            </p:cNvPr>
            <p:cNvSpPr/>
            <p:nvPr/>
          </p:nvSpPr>
          <p:spPr>
            <a:xfrm>
              <a:off x="3215775" y="2111294"/>
              <a:ext cx="1308819" cy="3068325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7" name="Abgerundetes Rechteck 167">
              <a:extLst>
                <a:ext uri="{FF2B5EF4-FFF2-40B4-BE49-F238E27FC236}">
                  <a16:creationId xmlns:a16="http://schemas.microsoft.com/office/drawing/2014/main" id="{CC1EF22E-57F5-834E-AB55-E0B714ABF7B8}"/>
                </a:ext>
              </a:extLst>
            </p:cNvPr>
            <p:cNvSpPr/>
            <p:nvPr/>
          </p:nvSpPr>
          <p:spPr>
            <a:xfrm>
              <a:off x="3352800" y="3324602"/>
              <a:ext cx="381000" cy="703602"/>
            </a:xfrm>
            <a:prstGeom prst="roundRect">
              <a:avLst/>
            </a:prstGeom>
            <a:solidFill>
              <a:srgbClr val="E1F8D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8" name="Abgerundetes Rechteck 168">
              <a:extLst>
                <a:ext uri="{FF2B5EF4-FFF2-40B4-BE49-F238E27FC236}">
                  <a16:creationId xmlns:a16="http://schemas.microsoft.com/office/drawing/2014/main" id="{4794892B-57FB-744A-985F-60DA9FBBAAA9}"/>
                </a:ext>
              </a:extLst>
            </p:cNvPr>
            <p:cNvSpPr/>
            <p:nvPr/>
          </p:nvSpPr>
          <p:spPr>
            <a:xfrm>
              <a:off x="3352799" y="4344401"/>
              <a:ext cx="381000" cy="703602"/>
            </a:xfrm>
            <a:prstGeom prst="roundRect">
              <a:avLst/>
            </a:prstGeom>
            <a:solidFill>
              <a:srgbClr val="A2CEE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cxnSp>
          <p:nvCxnSpPr>
            <p:cNvPr id="40" name="Gerade Verbindung mit Pfeil 171">
              <a:extLst>
                <a:ext uri="{FF2B5EF4-FFF2-40B4-BE49-F238E27FC236}">
                  <a16:creationId xmlns:a16="http://schemas.microsoft.com/office/drawing/2014/main" id="{4D2378D3-4219-0F40-9D2A-45B8EC73A072}"/>
                </a:ext>
              </a:extLst>
            </p:cNvPr>
            <p:cNvCxnSpPr>
              <a:cxnSpLocks/>
              <a:stCxn id="38" idx="0"/>
              <a:endCxn id="37" idx="2"/>
            </p:cNvCxnSpPr>
            <p:nvPr/>
          </p:nvCxnSpPr>
          <p:spPr>
            <a:xfrm flipV="1">
              <a:off x="3543299" y="4028204"/>
              <a:ext cx="1" cy="316197"/>
            </a:xfrm>
            <a:prstGeom prst="straightConnector1">
              <a:avLst/>
            </a:prstGeom>
            <a:ln>
              <a:headEnd type="none"/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2" name="Abgerundetes Rechteck 167">
              <a:extLst>
                <a:ext uri="{FF2B5EF4-FFF2-40B4-BE49-F238E27FC236}">
                  <a16:creationId xmlns:a16="http://schemas.microsoft.com/office/drawing/2014/main" id="{B72B989D-8525-0243-835A-0EEF1B800669}"/>
                </a:ext>
              </a:extLst>
            </p:cNvPr>
            <p:cNvSpPr/>
            <p:nvPr/>
          </p:nvSpPr>
          <p:spPr>
            <a:xfrm>
              <a:off x="3962400" y="3324602"/>
              <a:ext cx="381000" cy="703602"/>
            </a:xfrm>
            <a:prstGeom prst="roundRect">
              <a:avLst/>
            </a:prstGeom>
            <a:solidFill>
              <a:srgbClr val="E1F8D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3" name="Abgerundetes Rechteck 169">
              <a:extLst>
                <a:ext uri="{FF2B5EF4-FFF2-40B4-BE49-F238E27FC236}">
                  <a16:creationId xmlns:a16="http://schemas.microsoft.com/office/drawing/2014/main" id="{F4CFF34E-6C09-6B47-9F65-CC7CE8CFBD37}"/>
                </a:ext>
              </a:extLst>
            </p:cNvPr>
            <p:cNvSpPr/>
            <p:nvPr/>
          </p:nvSpPr>
          <p:spPr>
            <a:xfrm>
              <a:off x="3962400" y="2304803"/>
              <a:ext cx="381000" cy="703602"/>
            </a:xfrm>
            <a:prstGeom prst="roundRect">
              <a:avLst/>
            </a:prstGeom>
            <a:solidFill>
              <a:srgbClr val="DCACEE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cxnSp>
          <p:nvCxnSpPr>
            <p:cNvPr id="44" name="Gerade Verbindung mit Pfeil 172">
              <a:extLst>
                <a:ext uri="{FF2B5EF4-FFF2-40B4-BE49-F238E27FC236}">
                  <a16:creationId xmlns:a16="http://schemas.microsoft.com/office/drawing/2014/main" id="{100EF257-44B6-0945-9AA4-CC4868B0CEA4}"/>
                </a:ext>
              </a:extLst>
            </p:cNvPr>
            <p:cNvCxnSpPr>
              <a:cxnSpLocks/>
              <a:stCxn id="42" idx="0"/>
              <a:endCxn id="43" idx="2"/>
            </p:cNvCxnSpPr>
            <p:nvPr/>
          </p:nvCxnSpPr>
          <p:spPr>
            <a:xfrm flipV="1">
              <a:off x="4152900" y="3008405"/>
              <a:ext cx="0" cy="316197"/>
            </a:xfrm>
            <a:prstGeom prst="straightConnector1">
              <a:avLst/>
            </a:prstGeom>
            <a:ln>
              <a:headEnd type="none"/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Gerade Verbindung mit Pfeil 172">
              <a:extLst>
                <a:ext uri="{FF2B5EF4-FFF2-40B4-BE49-F238E27FC236}">
                  <a16:creationId xmlns:a16="http://schemas.microsoft.com/office/drawing/2014/main" id="{D8334BD6-10BB-8648-B37F-958D3C8A60FC}"/>
                </a:ext>
              </a:extLst>
            </p:cNvPr>
            <p:cNvCxnSpPr>
              <a:cxnSpLocks/>
              <a:stCxn id="37" idx="3"/>
              <a:endCxn id="42" idx="1"/>
            </p:cNvCxnSpPr>
            <p:nvPr/>
          </p:nvCxnSpPr>
          <p:spPr>
            <a:xfrm>
              <a:off x="3733800" y="3676403"/>
              <a:ext cx="228600" cy="0"/>
            </a:xfrm>
            <a:prstGeom prst="straightConnector1">
              <a:avLst/>
            </a:prstGeom>
            <a:ln>
              <a:headEnd type="none"/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6" name="Abgerundetes Rechteck 168">
              <a:extLst>
                <a:ext uri="{FF2B5EF4-FFF2-40B4-BE49-F238E27FC236}">
                  <a16:creationId xmlns:a16="http://schemas.microsoft.com/office/drawing/2014/main" id="{98B70B53-0795-964B-89AD-C8390BFCB628}"/>
                </a:ext>
              </a:extLst>
            </p:cNvPr>
            <p:cNvSpPr/>
            <p:nvPr/>
          </p:nvSpPr>
          <p:spPr>
            <a:xfrm>
              <a:off x="3962400" y="4344401"/>
              <a:ext cx="381000" cy="703602"/>
            </a:xfrm>
            <a:prstGeom prst="roundRect">
              <a:avLst/>
            </a:prstGeom>
            <a:solidFill>
              <a:srgbClr val="A2CEE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cxnSp>
          <p:nvCxnSpPr>
            <p:cNvPr id="47" name="Gerade Verbindung mit Pfeil 171">
              <a:extLst>
                <a:ext uri="{FF2B5EF4-FFF2-40B4-BE49-F238E27FC236}">
                  <a16:creationId xmlns:a16="http://schemas.microsoft.com/office/drawing/2014/main" id="{DAF640EA-9655-8C43-8416-638B4F862D99}"/>
                </a:ext>
              </a:extLst>
            </p:cNvPr>
            <p:cNvCxnSpPr>
              <a:cxnSpLocks/>
              <a:stCxn id="46" idx="0"/>
              <a:endCxn id="42" idx="2"/>
            </p:cNvCxnSpPr>
            <p:nvPr/>
          </p:nvCxnSpPr>
          <p:spPr>
            <a:xfrm flipV="1">
              <a:off x="4152900" y="4028204"/>
              <a:ext cx="0" cy="316197"/>
            </a:xfrm>
            <a:prstGeom prst="straightConnector1">
              <a:avLst/>
            </a:prstGeom>
            <a:ln>
              <a:headEnd type="none"/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714790B6-B969-F748-BA67-E7B8F854F0C3}"/>
              </a:ext>
            </a:extLst>
          </p:cNvPr>
          <p:cNvGrpSpPr/>
          <p:nvPr/>
        </p:nvGrpSpPr>
        <p:grpSpPr>
          <a:xfrm>
            <a:off x="4724400" y="2111294"/>
            <a:ext cx="1308819" cy="3068325"/>
            <a:chOff x="5150244" y="2111294"/>
            <a:chExt cx="1308819" cy="3068325"/>
          </a:xfrm>
        </p:grpSpPr>
        <p:sp>
          <p:nvSpPr>
            <p:cNvPr id="88" name="Rounded Rectangle 87">
              <a:extLst>
                <a:ext uri="{FF2B5EF4-FFF2-40B4-BE49-F238E27FC236}">
                  <a16:creationId xmlns:a16="http://schemas.microsoft.com/office/drawing/2014/main" id="{D40AB868-A6EC-F34B-8408-909444F008DF}"/>
                </a:ext>
              </a:extLst>
            </p:cNvPr>
            <p:cNvSpPr/>
            <p:nvPr/>
          </p:nvSpPr>
          <p:spPr>
            <a:xfrm>
              <a:off x="5150244" y="2111294"/>
              <a:ext cx="1308819" cy="3068325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9" name="Abgerundetes Rechteck 167">
              <a:extLst>
                <a:ext uri="{FF2B5EF4-FFF2-40B4-BE49-F238E27FC236}">
                  <a16:creationId xmlns:a16="http://schemas.microsoft.com/office/drawing/2014/main" id="{21328320-6B6F-C645-821E-5DF0E0378D9C}"/>
                </a:ext>
              </a:extLst>
            </p:cNvPr>
            <p:cNvSpPr/>
            <p:nvPr/>
          </p:nvSpPr>
          <p:spPr>
            <a:xfrm>
              <a:off x="5314952" y="3324602"/>
              <a:ext cx="381000" cy="703602"/>
            </a:xfrm>
            <a:prstGeom prst="roundRect">
              <a:avLst/>
            </a:prstGeom>
            <a:solidFill>
              <a:srgbClr val="E1F8D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0" name="Abgerundetes Rechteck 168">
              <a:extLst>
                <a:ext uri="{FF2B5EF4-FFF2-40B4-BE49-F238E27FC236}">
                  <a16:creationId xmlns:a16="http://schemas.microsoft.com/office/drawing/2014/main" id="{A5B03B90-D572-9549-B29B-FB22E0E12A2C}"/>
                </a:ext>
              </a:extLst>
            </p:cNvPr>
            <p:cNvSpPr/>
            <p:nvPr/>
          </p:nvSpPr>
          <p:spPr>
            <a:xfrm>
              <a:off x="5314951" y="4344401"/>
              <a:ext cx="381000" cy="703602"/>
            </a:xfrm>
            <a:prstGeom prst="roundRect">
              <a:avLst/>
            </a:prstGeom>
            <a:solidFill>
              <a:srgbClr val="A2CEE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cxnSp>
          <p:nvCxnSpPr>
            <p:cNvPr id="51" name="Gerade Verbindung mit Pfeil 171">
              <a:extLst>
                <a:ext uri="{FF2B5EF4-FFF2-40B4-BE49-F238E27FC236}">
                  <a16:creationId xmlns:a16="http://schemas.microsoft.com/office/drawing/2014/main" id="{6B68A923-25AC-FC48-A47C-DEEDCC41CA09}"/>
                </a:ext>
              </a:extLst>
            </p:cNvPr>
            <p:cNvCxnSpPr>
              <a:cxnSpLocks/>
              <a:stCxn id="50" idx="0"/>
              <a:endCxn id="49" idx="2"/>
            </p:cNvCxnSpPr>
            <p:nvPr/>
          </p:nvCxnSpPr>
          <p:spPr>
            <a:xfrm flipV="1">
              <a:off x="5505451" y="4028204"/>
              <a:ext cx="1" cy="316197"/>
            </a:xfrm>
            <a:prstGeom prst="straightConnector1">
              <a:avLst/>
            </a:prstGeom>
            <a:ln>
              <a:headEnd type="none"/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2" name="Abgerundetes Rechteck 167">
              <a:extLst>
                <a:ext uri="{FF2B5EF4-FFF2-40B4-BE49-F238E27FC236}">
                  <a16:creationId xmlns:a16="http://schemas.microsoft.com/office/drawing/2014/main" id="{59A357A6-1394-3B4D-884C-D1E8084C52FD}"/>
                </a:ext>
              </a:extLst>
            </p:cNvPr>
            <p:cNvSpPr/>
            <p:nvPr/>
          </p:nvSpPr>
          <p:spPr>
            <a:xfrm>
              <a:off x="5924552" y="3324602"/>
              <a:ext cx="381000" cy="703602"/>
            </a:xfrm>
            <a:prstGeom prst="roundRect">
              <a:avLst/>
            </a:prstGeom>
            <a:solidFill>
              <a:srgbClr val="E1F8D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3" name="Abgerundetes Rechteck 169">
              <a:extLst>
                <a:ext uri="{FF2B5EF4-FFF2-40B4-BE49-F238E27FC236}">
                  <a16:creationId xmlns:a16="http://schemas.microsoft.com/office/drawing/2014/main" id="{2CE2BD43-575D-A843-AF9A-568EE6ABECA9}"/>
                </a:ext>
              </a:extLst>
            </p:cNvPr>
            <p:cNvSpPr/>
            <p:nvPr/>
          </p:nvSpPr>
          <p:spPr>
            <a:xfrm>
              <a:off x="5924552" y="2304803"/>
              <a:ext cx="381000" cy="703602"/>
            </a:xfrm>
            <a:prstGeom prst="roundRect">
              <a:avLst/>
            </a:prstGeom>
            <a:solidFill>
              <a:srgbClr val="DCACEE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cxnSp>
          <p:nvCxnSpPr>
            <p:cNvPr id="54" name="Gerade Verbindung mit Pfeil 172">
              <a:extLst>
                <a:ext uri="{FF2B5EF4-FFF2-40B4-BE49-F238E27FC236}">
                  <a16:creationId xmlns:a16="http://schemas.microsoft.com/office/drawing/2014/main" id="{D05EBD37-56DD-6444-9113-A7572E182B0F}"/>
                </a:ext>
              </a:extLst>
            </p:cNvPr>
            <p:cNvCxnSpPr>
              <a:cxnSpLocks/>
              <a:stCxn id="52" idx="0"/>
              <a:endCxn id="53" idx="2"/>
            </p:cNvCxnSpPr>
            <p:nvPr/>
          </p:nvCxnSpPr>
          <p:spPr>
            <a:xfrm flipV="1">
              <a:off x="6115052" y="3008405"/>
              <a:ext cx="0" cy="316197"/>
            </a:xfrm>
            <a:prstGeom prst="straightConnector1">
              <a:avLst/>
            </a:prstGeom>
            <a:ln>
              <a:headEnd type="none"/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Gerade Verbindung mit Pfeil 172">
              <a:extLst>
                <a:ext uri="{FF2B5EF4-FFF2-40B4-BE49-F238E27FC236}">
                  <a16:creationId xmlns:a16="http://schemas.microsoft.com/office/drawing/2014/main" id="{6B200003-E7EE-7844-9E0B-48F4CB446E67}"/>
                </a:ext>
              </a:extLst>
            </p:cNvPr>
            <p:cNvCxnSpPr>
              <a:cxnSpLocks/>
              <a:stCxn id="49" idx="3"/>
              <a:endCxn id="52" idx="1"/>
            </p:cNvCxnSpPr>
            <p:nvPr/>
          </p:nvCxnSpPr>
          <p:spPr>
            <a:xfrm>
              <a:off x="5695952" y="3676403"/>
              <a:ext cx="228600" cy="0"/>
            </a:xfrm>
            <a:prstGeom prst="straightConnector1">
              <a:avLst/>
            </a:prstGeom>
            <a:ln>
              <a:headEnd type="none"/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6" name="Abgerundetes Rechteck 168">
              <a:extLst>
                <a:ext uri="{FF2B5EF4-FFF2-40B4-BE49-F238E27FC236}">
                  <a16:creationId xmlns:a16="http://schemas.microsoft.com/office/drawing/2014/main" id="{824B6421-258E-004F-8BA7-27BD48E952B7}"/>
                </a:ext>
              </a:extLst>
            </p:cNvPr>
            <p:cNvSpPr/>
            <p:nvPr/>
          </p:nvSpPr>
          <p:spPr>
            <a:xfrm>
              <a:off x="5924552" y="4344401"/>
              <a:ext cx="381000" cy="703602"/>
            </a:xfrm>
            <a:prstGeom prst="roundRect">
              <a:avLst/>
            </a:prstGeom>
            <a:solidFill>
              <a:srgbClr val="A2CEE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cxnSp>
          <p:nvCxnSpPr>
            <p:cNvPr id="57" name="Gerade Verbindung mit Pfeil 171">
              <a:extLst>
                <a:ext uri="{FF2B5EF4-FFF2-40B4-BE49-F238E27FC236}">
                  <a16:creationId xmlns:a16="http://schemas.microsoft.com/office/drawing/2014/main" id="{796FFBA7-7A44-5B45-8ED2-9ADFCFDF4855}"/>
                </a:ext>
              </a:extLst>
            </p:cNvPr>
            <p:cNvCxnSpPr>
              <a:cxnSpLocks/>
              <a:stCxn id="56" idx="0"/>
              <a:endCxn id="52" idx="2"/>
            </p:cNvCxnSpPr>
            <p:nvPr/>
          </p:nvCxnSpPr>
          <p:spPr>
            <a:xfrm flipV="1">
              <a:off x="6115052" y="4028204"/>
              <a:ext cx="0" cy="316197"/>
            </a:xfrm>
            <a:prstGeom prst="straightConnector1">
              <a:avLst/>
            </a:prstGeom>
            <a:ln>
              <a:headEnd type="none"/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9" name="Abgerundetes Rechteck 169">
              <a:extLst>
                <a:ext uri="{FF2B5EF4-FFF2-40B4-BE49-F238E27FC236}">
                  <a16:creationId xmlns:a16="http://schemas.microsoft.com/office/drawing/2014/main" id="{F2347204-2C71-A549-939A-0D38AC4DDFA9}"/>
                </a:ext>
              </a:extLst>
            </p:cNvPr>
            <p:cNvSpPr/>
            <p:nvPr/>
          </p:nvSpPr>
          <p:spPr>
            <a:xfrm>
              <a:off x="5317672" y="2286000"/>
              <a:ext cx="381000" cy="703602"/>
            </a:xfrm>
            <a:prstGeom prst="roundRect">
              <a:avLst/>
            </a:prstGeom>
            <a:solidFill>
              <a:srgbClr val="DCACEE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cxnSp>
          <p:nvCxnSpPr>
            <p:cNvPr id="60" name="Gerade Verbindung mit Pfeil 172">
              <a:extLst>
                <a:ext uri="{FF2B5EF4-FFF2-40B4-BE49-F238E27FC236}">
                  <a16:creationId xmlns:a16="http://schemas.microsoft.com/office/drawing/2014/main" id="{9E36CD55-6AB1-364C-94C7-2FF2D9E45958}"/>
                </a:ext>
              </a:extLst>
            </p:cNvPr>
            <p:cNvCxnSpPr>
              <a:cxnSpLocks/>
              <a:stCxn id="49" idx="0"/>
              <a:endCxn id="59" idx="2"/>
            </p:cNvCxnSpPr>
            <p:nvPr/>
          </p:nvCxnSpPr>
          <p:spPr>
            <a:xfrm flipV="1">
              <a:off x="5505452" y="2989602"/>
              <a:ext cx="2720" cy="335000"/>
            </a:xfrm>
            <a:prstGeom prst="straightConnector1">
              <a:avLst/>
            </a:prstGeom>
            <a:ln>
              <a:headEnd type="none"/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4" name="Rectangle 63">
            <a:extLst>
              <a:ext uri="{FF2B5EF4-FFF2-40B4-BE49-F238E27FC236}">
                <a16:creationId xmlns:a16="http://schemas.microsoft.com/office/drawing/2014/main" id="{818FD3C8-8EAB-6A4E-B4C9-F053FE9244F1}"/>
              </a:ext>
            </a:extLst>
          </p:cNvPr>
          <p:cNvSpPr/>
          <p:nvPr/>
        </p:nvSpPr>
        <p:spPr>
          <a:xfrm>
            <a:off x="2838452" y="6201398"/>
            <a:ext cx="617220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solidFill>
                  <a:schemeClr val="bg2"/>
                </a:solidFill>
                <a:latin typeface="Calibri" panose="020F0502020204030204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http://karpathy.github.io/2015/05/21/rnn-effectiveness/</a:t>
            </a:r>
            <a:r>
              <a:rPr lang="en-US" sz="900" dirty="0">
                <a:solidFill>
                  <a:schemeClr val="bg2"/>
                </a:solidFill>
                <a:latin typeface="Calibri" panose="020F0502020204030204"/>
              </a:rPr>
              <a:t> &amp; </a:t>
            </a:r>
            <a:r>
              <a:rPr lang="en-US" sz="900" dirty="0">
                <a:solidFill>
                  <a:schemeClr val="bg2"/>
                </a:solidFill>
                <a:latin typeface="Calibri" panose="020F0502020204030204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http://cs231n.stanford.edu/slides/2017/cs231n_2017_lecture10.pdf</a:t>
            </a:r>
            <a:endParaRPr lang="en-US" sz="900" dirty="0">
              <a:solidFill>
                <a:schemeClr val="bg2"/>
              </a:solidFill>
              <a:latin typeface="Calibri" panose="020F0502020204030204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DF448FDA-3E2B-7A45-A7EF-D80E79D9AD88}"/>
              </a:ext>
            </a:extLst>
          </p:cNvPr>
          <p:cNvSpPr txBox="1"/>
          <p:nvPr/>
        </p:nvSpPr>
        <p:spPr>
          <a:xfrm>
            <a:off x="1531868" y="1717639"/>
            <a:ext cx="12875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one</a:t>
            </a:r>
            <a:r>
              <a:rPr lang="de-DE" sz="16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</a:t>
            </a:r>
            <a:r>
              <a:rPr lang="de-DE" sz="16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to</a:t>
            </a:r>
            <a:r>
              <a:rPr lang="de-DE" sz="16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</a:t>
            </a:r>
            <a:r>
              <a:rPr lang="de-DE" sz="16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many</a:t>
            </a:r>
            <a:endParaRPr lang="de-DE" sz="16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3CD695D3-FD4E-FB4E-BFFC-F4C253675D23}"/>
              </a:ext>
            </a:extLst>
          </p:cNvPr>
          <p:cNvSpPr txBox="1"/>
          <p:nvPr/>
        </p:nvSpPr>
        <p:spPr>
          <a:xfrm>
            <a:off x="3119252" y="1717639"/>
            <a:ext cx="12875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many</a:t>
            </a:r>
            <a:r>
              <a:rPr lang="de-DE" sz="16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</a:t>
            </a:r>
            <a:r>
              <a:rPr lang="de-DE" sz="16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to</a:t>
            </a:r>
            <a:r>
              <a:rPr lang="de-DE" sz="16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</a:t>
            </a:r>
            <a:r>
              <a:rPr lang="de-DE" sz="16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one</a:t>
            </a:r>
            <a:endParaRPr lang="de-DE" sz="16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4D9112FA-D924-3946-BB28-3D4BE7AAF2B4}"/>
              </a:ext>
            </a:extLst>
          </p:cNvPr>
          <p:cNvSpPr txBox="1"/>
          <p:nvPr/>
        </p:nvSpPr>
        <p:spPr>
          <a:xfrm>
            <a:off x="4506500" y="1482723"/>
            <a:ext cx="14398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6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(</a:t>
            </a:r>
            <a:r>
              <a:rPr lang="de-DE" sz="16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n</a:t>
            </a:r>
            <a:r>
              <a:rPr lang="de-DE" sz="16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</a:t>
            </a:r>
            <a:r>
              <a:rPr lang="de-DE" sz="16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to</a:t>
            </a:r>
            <a:r>
              <a:rPr lang="de-DE" sz="16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</a:t>
            </a:r>
            <a:r>
              <a:rPr lang="de-DE" sz="16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n</a:t>
            </a:r>
            <a:r>
              <a:rPr lang="de-DE" sz="16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)</a:t>
            </a:r>
          </a:p>
          <a:p>
            <a:pPr algn="ctr"/>
            <a:r>
              <a:rPr lang="de-DE" sz="16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many</a:t>
            </a:r>
            <a:r>
              <a:rPr lang="de-DE" sz="16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</a:t>
            </a:r>
            <a:r>
              <a:rPr lang="de-DE" sz="16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to</a:t>
            </a:r>
            <a:r>
              <a:rPr lang="de-DE" sz="16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</a:t>
            </a:r>
            <a:r>
              <a:rPr lang="de-DE" sz="16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many</a:t>
            </a:r>
            <a:endParaRPr lang="de-DE" sz="16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6525DF2A-5E36-C44C-B971-9C96B2DC2735}"/>
              </a:ext>
            </a:extLst>
          </p:cNvPr>
          <p:cNvSpPr txBox="1"/>
          <p:nvPr/>
        </p:nvSpPr>
        <p:spPr>
          <a:xfrm>
            <a:off x="4648200" y="5297269"/>
            <a:ext cx="31021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POS </a:t>
            </a:r>
            <a:r>
              <a:rPr lang="de-DE" b="1" dirty="0" err="1"/>
              <a:t>Tagging</a:t>
            </a:r>
            <a:endParaRPr lang="de-DE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i="1" dirty="0" err="1"/>
              <a:t>many</a:t>
            </a:r>
            <a:r>
              <a:rPr lang="de-DE" dirty="0"/>
              <a:t> </a:t>
            </a:r>
            <a:r>
              <a:rPr lang="de-DE" dirty="0" err="1"/>
              <a:t>words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i="1" dirty="0" err="1"/>
              <a:t>many</a:t>
            </a:r>
            <a:r>
              <a:rPr lang="de-DE" i="1" dirty="0"/>
              <a:t> tags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1596024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F5626D-07E0-9A48-BEA6-9072943A1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POS</a:t>
            </a:r>
            <a:r>
              <a:rPr lang="en-US" dirty="0"/>
              <a:t> Tagging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A5EC266-1CA0-474C-8036-96EB3C3818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26181"/>
          <a:stretch/>
        </p:blipFill>
        <p:spPr>
          <a:xfrm>
            <a:off x="875084" y="1524000"/>
            <a:ext cx="7735516" cy="453143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8998B51-CC33-F245-8FC3-AB8DD80FD749}"/>
              </a:ext>
            </a:extLst>
          </p:cNvPr>
          <p:cNvSpPr/>
          <p:nvPr/>
        </p:nvSpPr>
        <p:spPr>
          <a:xfrm>
            <a:off x="2203938" y="6253634"/>
            <a:ext cx="693420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900" dirty="0">
                <a:solidFill>
                  <a:schemeClr val="bg2"/>
                </a:solidFill>
              </a:rPr>
              <a:t>https://</a:t>
            </a:r>
            <a:r>
              <a:rPr lang="de-DE" sz="900" dirty="0" err="1">
                <a:solidFill>
                  <a:schemeClr val="bg2"/>
                </a:solidFill>
              </a:rPr>
              <a:t>towardsdatascience.com</a:t>
            </a:r>
            <a:r>
              <a:rPr lang="de-DE" sz="900" dirty="0">
                <a:solidFill>
                  <a:schemeClr val="bg2"/>
                </a:solidFill>
              </a:rPr>
              <a:t>/taming-lstms-variable-sized-mini-batches-and-why-pytorch-is-good-for-your-health-61d35642972e</a:t>
            </a:r>
          </a:p>
        </p:txBody>
      </p:sp>
    </p:spTree>
    <p:extLst>
      <p:ext uri="{BB962C8B-B14F-4D97-AF65-F5344CB8AC3E}">
        <p14:creationId xmlns:p14="http://schemas.microsoft.com/office/powerpoint/2010/main" val="373136610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7D21BFE-8C27-5C42-94E8-B38115B496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Variants</a:t>
            </a:r>
            <a:endParaRPr lang="de-DE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08C41E6B-79BB-E540-8367-D3A93C65FF83}"/>
              </a:ext>
            </a:extLst>
          </p:cNvPr>
          <p:cNvGrpSpPr/>
          <p:nvPr/>
        </p:nvGrpSpPr>
        <p:grpSpPr>
          <a:xfrm>
            <a:off x="511175" y="2113275"/>
            <a:ext cx="784225" cy="3068325"/>
            <a:chOff x="358775" y="2113275"/>
            <a:chExt cx="784225" cy="3068325"/>
          </a:xfrm>
        </p:grpSpPr>
        <p:sp>
          <p:nvSpPr>
            <p:cNvPr id="58" name="Rounded Rectangle 57">
              <a:extLst>
                <a:ext uri="{FF2B5EF4-FFF2-40B4-BE49-F238E27FC236}">
                  <a16:creationId xmlns:a16="http://schemas.microsoft.com/office/drawing/2014/main" id="{A5E13FBD-5ABF-F54F-B285-15D69D26E05E}"/>
                </a:ext>
              </a:extLst>
            </p:cNvPr>
            <p:cNvSpPr/>
            <p:nvPr/>
          </p:nvSpPr>
          <p:spPr>
            <a:xfrm>
              <a:off x="358775" y="2113275"/>
              <a:ext cx="784225" cy="3068325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Abgerundetes Rechteck 167">
              <a:extLst>
                <a:ext uri="{FF2B5EF4-FFF2-40B4-BE49-F238E27FC236}">
                  <a16:creationId xmlns:a16="http://schemas.microsoft.com/office/drawing/2014/main" id="{C0A053CC-E76B-8649-B281-24100DD25446}"/>
                </a:ext>
              </a:extLst>
            </p:cNvPr>
            <p:cNvSpPr/>
            <p:nvPr/>
          </p:nvSpPr>
          <p:spPr>
            <a:xfrm>
              <a:off x="533400" y="3305799"/>
              <a:ext cx="381000" cy="703602"/>
            </a:xfrm>
            <a:prstGeom prst="roundRect">
              <a:avLst/>
            </a:prstGeom>
            <a:solidFill>
              <a:srgbClr val="E1F8D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7" name="Abgerundetes Rechteck 168">
              <a:extLst>
                <a:ext uri="{FF2B5EF4-FFF2-40B4-BE49-F238E27FC236}">
                  <a16:creationId xmlns:a16="http://schemas.microsoft.com/office/drawing/2014/main" id="{96612058-2340-7D4C-8741-9198EA99C6B9}"/>
                </a:ext>
              </a:extLst>
            </p:cNvPr>
            <p:cNvSpPr/>
            <p:nvPr/>
          </p:nvSpPr>
          <p:spPr>
            <a:xfrm>
              <a:off x="533399" y="4325598"/>
              <a:ext cx="381000" cy="703602"/>
            </a:xfrm>
            <a:prstGeom prst="roundRect">
              <a:avLst/>
            </a:prstGeom>
            <a:solidFill>
              <a:srgbClr val="A2CEE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8" name="Abgerundetes Rechteck 169">
              <a:extLst>
                <a:ext uri="{FF2B5EF4-FFF2-40B4-BE49-F238E27FC236}">
                  <a16:creationId xmlns:a16="http://schemas.microsoft.com/office/drawing/2014/main" id="{C9C1DA98-2EA6-EC44-8CC7-477D2D23B5E6}"/>
                </a:ext>
              </a:extLst>
            </p:cNvPr>
            <p:cNvSpPr/>
            <p:nvPr/>
          </p:nvSpPr>
          <p:spPr>
            <a:xfrm>
              <a:off x="533400" y="2286000"/>
              <a:ext cx="381000" cy="703602"/>
            </a:xfrm>
            <a:prstGeom prst="roundRect">
              <a:avLst/>
            </a:prstGeom>
            <a:solidFill>
              <a:srgbClr val="DCACEE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cxnSp>
          <p:nvCxnSpPr>
            <p:cNvPr id="9" name="Gerade Verbindung mit Pfeil 171">
              <a:extLst>
                <a:ext uri="{FF2B5EF4-FFF2-40B4-BE49-F238E27FC236}">
                  <a16:creationId xmlns:a16="http://schemas.microsoft.com/office/drawing/2014/main" id="{5B50C03A-E55E-D141-B448-EDA611CE0ABA}"/>
                </a:ext>
              </a:extLst>
            </p:cNvPr>
            <p:cNvCxnSpPr>
              <a:cxnSpLocks/>
              <a:stCxn id="7" idx="0"/>
              <a:endCxn id="6" idx="2"/>
            </p:cNvCxnSpPr>
            <p:nvPr/>
          </p:nvCxnSpPr>
          <p:spPr>
            <a:xfrm flipV="1">
              <a:off x="723899" y="4009401"/>
              <a:ext cx="1" cy="316197"/>
            </a:xfrm>
            <a:prstGeom prst="straightConnector1">
              <a:avLst/>
            </a:prstGeom>
            <a:ln>
              <a:headEnd type="none"/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Gerade Verbindung mit Pfeil 172">
              <a:extLst>
                <a:ext uri="{FF2B5EF4-FFF2-40B4-BE49-F238E27FC236}">
                  <a16:creationId xmlns:a16="http://schemas.microsoft.com/office/drawing/2014/main" id="{DD08D673-765F-F248-B0D7-1AEB1C987F0A}"/>
                </a:ext>
              </a:extLst>
            </p:cNvPr>
            <p:cNvCxnSpPr>
              <a:cxnSpLocks/>
              <a:stCxn id="6" idx="0"/>
              <a:endCxn id="8" idx="2"/>
            </p:cNvCxnSpPr>
            <p:nvPr/>
          </p:nvCxnSpPr>
          <p:spPr>
            <a:xfrm flipV="1">
              <a:off x="723900" y="2989602"/>
              <a:ext cx="0" cy="316197"/>
            </a:xfrm>
            <a:prstGeom prst="straightConnector1">
              <a:avLst/>
            </a:prstGeom>
            <a:ln>
              <a:headEnd type="none"/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D272E478-B6A8-8446-A6DD-08953B0E89F1}"/>
              </a:ext>
            </a:extLst>
          </p:cNvPr>
          <p:cNvSpPr txBox="1"/>
          <p:nvPr/>
        </p:nvSpPr>
        <p:spPr>
          <a:xfrm>
            <a:off x="308675" y="1718846"/>
            <a:ext cx="11352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one</a:t>
            </a:r>
            <a:r>
              <a:rPr lang="de-DE" sz="16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</a:t>
            </a:r>
            <a:r>
              <a:rPr lang="de-DE" sz="16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to</a:t>
            </a:r>
            <a:r>
              <a:rPr lang="de-DE" sz="16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</a:t>
            </a:r>
            <a:r>
              <a:rPr lang="de-DE" sz="16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one</a:t>
            </a:r>
            <a:endParaRPr lang="de-DE" sz="16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E5B29C9D-1DDD-8D4C-8479-4D712FD318B1}"/>
              </a:ext>
            </a:extLst>
          </p:cNvPr>
          <p:cNvGrpSpPr/>
          <p:nvPr/>
        </p:nvGrpSpPr>
        <p:grpSpPr>
          <a:xfrm>
            <a:off x="1524000" y="2113273"/>
            <a:ext cx="1308819" cy="3068325"/>
            <a:chOff x="1517290" y="2113273"/>
            <a:chExt cx="1308819" cy="3068325"/>
          </a:xfrm>
        </p:grpSpPr>
        <p:sp>
          <p:nvSpPr>
            <p:cNvPr id="85" name="Rounded Rectangle 84">
              <a:extLst>
                <a:ext uri="{FF2B5EF4-FFF2-40B4-BE49-F238E27FC236}">
                  <a16:creationId xmlns:a16="http://schemas.microsoft.com/office/drawing/2014/main" id="{DAD5E62A-17FF-D440-BF5C-9D9D06A72225}"/>
                </a:ext>
              </a:extLst>
            </p:cNvPr>
            <p:cNvSpPr/>
            <p:nvPr/>
          </p:nvSpPr>
          <p:spPr>
            <a:xfrm>
              <a:off x="1517290" y="2113273"/>
              <a:ext cx="1308819" cy="3068325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0" name="Abgerundetes Rechteck 167">
              <a:extLst>
                <a:ext uri="{FF2B5EF4-FFF2-40B4-BE49-F238E27FC236}">
                  <a16:creationId xmlns:a16="http://schemas.microsoft.com/office/drawing/2014/main" id="{280DD3F4-1823-3E49-90CB-6967985ECBED}"/>
                </a:ext>
              </a:extLst>
            </p:cNvPr>
            <p:cNvSpPr/>
            <p:nvPr/>
          </p:nvSpPr>
          <p:spPr>
            <a:xfrm>
              <a:off x="1676400" y="3324602"/>
              <a:ext cx="381000" cy="703602"/>
            </a:xfrm>
            <a:prstGeom prst="roundRect">
              <a:avLst/>
            </a:prstGeom>
            <a:solidFill>
              <a:srgbClr val="E1F8D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1" name="Abgerundetes Rechteck 168">
              <a:extLst>
                <a:ext uri="{FF2B5EF4-FFF2-40B4-BE49-F238E27FC236}">
                  <a16:creationId xmlns:a16="http://schemas.microsoft.com/office/drawing/2014/main" id="{3F26B3E1-4224-D046-B415-017FCE42180E}"/>
                </a:ext>
              </a:extLst>
            </p:cNvPr>
            <p:cNvSpPr/>
            <p:nvPr/>
          </p:nvSpPr>
          <p:spPr>
            <a:xfrm>
              <a:off x="1676399" y="4344401"/>
              <a:ext cx="381000" cy="703602"/>
            </a:xfrm>
            <a:prstGeom prst="roundRect">
              <a:avLst/>
            </a:prstGeom>
            <a:solidFill>
              <a:srgbClr val="A2CEE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" name="Abgerundetes Rechteck 169">
              <a:extLst>
                <a:ext uri="{FF2B5EF4-FFF2-40B4-BE49-F238E27FC236}">
                  <a16:creationId xmlns:a16="http://schemas.microsoft.com/office/drawing/2014/main" id="{005D6B51-A118-AC40-A643-75BCC07B9450}"/>
                </a:ext>
              </a:extLst>
            </p:cNvPr>
            <p:cNvSpPr/>
            <p:nvPr/>
          </p:nvSpPr>
          <p:spPr>
            <a:xfrm>
              <a:off x="1676400" y="2304803"/>
              <a:ext cx="381000" cy="703602"/>
            </a:xfrm>
            <a:prstGeom prst="roundRect">
              <a:avLst/>
            </a:prstGeom>
            <a:solidFill>
              <a:srgbClr val="DCACEE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cxnSp>
          <p:nvCxnSpPr>
            <p:cNvPr id="23" name="Gerade Verbindung mit Pfeil 171">
              <a:extLst>
                <a:ext uri="{FF2B5EF4-FFF2-40B4-BE49-F238E27FC236}">
                  <a16:creationId xmlns:a16="http://schemas.microsoft.com/office/drawing/2014/main" id="{0D3D2388-ECF1-2742-B9B9-B115C062E703}"/>
                </a:ext>
              </a:extLst>
            </p:cNvPr>
            <p:cNvCxnSpPr>
              <a:cxnSpLocks/>
              <a:stCxn id="21" idx="0"/>
              <a:endCxn id="20" idx="2"/>
            </p:cNvCxnSpPr>
            <p:nvPr/>
          </p:nvCxnSpPr>
          <p:spPr>
            <a:xfrm flipV="1">
              <a:off x="1866899" y="4028204"/>
              <a:ext cx="1" cy="316197"/>
            </a:xfrm>
            <a:prstGeom prst="straightConnector1">
              <a:avLst/>
            </a:prstGeom>
            <a:ln>
              <a:headEnd type="none"/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Gerade Verbindung mit Pfeil 172">
              <a:extLst>
                <a:ext uri="{FF2B5EF4-FFF2-40B4-BE49-F238E27FC236}">
                  <a16:creationId xmlns:a16="http://schemas.microsoft.com/office/drawing/2014/main" id="{11078D91-6BB0-C040-A5BF-A9ADB21B276D}"/>
                </a:ext>
              </a:extLst>
            </p:cNvPr>
            <p:cNvCxnSpPr>
              <a:cxnSpLocks/>
              <a:stCxn id="20" idx="0"/>
              <a:endCxn id="22" idx="2"/>
            </p:cNvCxnSpPr>
            <p:nvPr/>
          </p:nvCxnSpPr>
          <p:spPr>
            <a:xfrm flipV="1">
              <a:off x="1866900" y="3008405"/>
              <a:ext cx="0" cy="316197"/>
            </a:xfrm>
            <a:prstGeom prst="straightConnector1">
              <a:avLst/>
            </a:prstGeom>
            <a:ln>
              <a:headEnd type="none"/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8" name="Abgerundetes Rechteck 167">
              <a:extLst>
                <a:ext uri="{FF2B5EF4-FFF2-40B4-BE49-F238E27FC236}">
                  <a16:creationId xmlns:a16="http://schemas.microsoft.com/office/drawing/2014/main" id="{A61E919C-055B-4C49-B8A3-16B7CDB062EC}"/>
                </a:ext>
              </a:extLst>
            </p:cNvPr>
            <p:cNvSpPr/>
            <p:nvPr/>
          </p:nvSpPr>
          <p:spPr>
            <a:xfrm>
              <a:off x="2286000" y="3324602"/>
              <a:ext cx="381000" cy="703602"/>
            </a:xfrm>
            <a:prstGeom prst="roundRect">
              <a:avLst/>
            </a:prstGeom>
            <a:solidFill>
              <a:srgbClr val="E1F8D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9" name="Abgerundetes Rechteck 169">
              <a:extLst>
                <a:ext uri="{FF2B5EF4-FFF2-40B4-BE49-F238E27FC236}">
                  <a16:creationId xmlns:a16="http://schemas.microsoft.com/office/drawing/2014/main" id="{9785EAC4-B035-FD47-83F9-2575D07CDDFF}"/>
                </a:ext>
              </a:extLst>
            </p:cNvPr>
            <p:cNvSpPr/>
            <p:nvPr/>
          </p:nvSpPr>
          <p:spPr>
            <a:xfrm>
              <a:off x="2286000" y="2304803"/>
              <a:ext cx="381000" cy="703602"/>
            </a:xfrm>
            <a:prstGeom prst="roundRect">
              <a:avLst/>
            </a:prstGeom>
            <a:solidFill>
              <a:srgbClr val="DCACEE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cxnSp>
          <p:nvCxnSpPr>
            <p:cNvPr id="30" name="Gerade Verbindung mit Pfeil 172">
              <a:extLst>
                <a:ext uri="{FF2B5EF4-FFF2-40B4-BE49-F238E27FC236}">
                  <a16:creationId xmlns:a16="http://schemas.microsoft.com/office/drawing/2014/main" id="{9432A69D-3F0F-D14D-BB3C-A83C4DA38FD2}"/>
                </a:ext>
              </a:extLst>
            </p:cNvPr>
            <p:cNvCxnSpPr>
              <a:cxnSpLocks/>
              <a:stCxn id="28" idx="0"/>
              <a:endCxn id="29" idx="2"/>
            </p:cNvCxnSpPr>
            <p:nvPr/>
          </p:nvCxnSpPr>
          <p:spPr>
            <a:xfrm flipV="1">
              <a:off x="2476500" y="3008405"/>
              <a:ext cx="0" cy="316197"/>
            </a:xfrm>
            <a:prstGeom prst="straightConnector1">
              <a:avLst/>
            </a:prstGeom>
            <a:ln>
              <a:headEnd type="none"/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Gerade Verbindung mit Pfeil 172">
              <a:extLst>
                <a:ext uri="{FF2B5EF4-FFF2-40B4-BE49-F238E27FC236}">
                  <a16:creationId xmlns:a16="http://schemas.microsoft.com/office/drawing/2014/main" id="{9D60639A-2EB8-9347-B1AB-3AAE9591A27F}"/>
                </a:ext>
              </a:extLst>
            </p:cNvPr>
            <p:cNvCxnSpPr>
              <a:cxnSpLocks/>
              <a:stCxn id="20" idx="3"/>
              <a:endCxn id="28" idx="1"/>
            </p:cNvCxnSpPr>
            <p:nvPr/>
          </p:nvCxnSpPr>
          <p:spPr>
            <a:xfrm>
              <a:off x="2057400" y="3676403"/>
              <a:ext cx="228600" cy="0"/>
            </a:xfrm>
            <a:prstGeom prst="straightConnector1">
              <a:avLst/>
            </a:prstGeom>
            <a:ln>
              <a:headEnd type="none"/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49FF1245-A8C9-6B4B-B99E-44030C231896}"/>
              </a:ext>
            </a:extLst>
          </p:cNvPr>
          <p:cNvGrpSpPr/>
          <p:nvPr/>
        </p:nvGrpSpPr>
        <p:grpSpPr>
          <a:xfrm>
            <a:off x="3124200" y="2111294"/>
            <a:ext cx="1308819" cy="3068325"/>
            <a:chOff x="3215775" y="2111294"/>
            <a:chExt cx="1308819" cy="3068325"/>
          </a:xfrm>
        </p:grpSpPr>
        <p:sp>
          <p:nvSpPr>
            <p:cNvPr id="84" name="Rounded Rectangle 83">
              <a:extLst>
                <a:ext uri="{FF2B5EF4-FFF2-40B4-BE49-F238E27FC236}">
                  <a16:creationId xmlns:a16="http://schemas.microsoft.com/office/drawing/2014/main" id="{6E48CE4A-A87C-5E4B-94D3-F2E472DDF001}"/>
                </a:ext>
              </a:extLst>
            </p:cNvPr>
            <p:cNvSpPr/>
            <p:nvPr/>
          </p:nvSpPr>
          <p:spPr>
            <a:xfrm>
              <a:off x="3215775" y="2111294"/>
              <a:ext cx="1308819" cy="3068325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7" name="Abgerundetes Rechteck 167">
              <a:extLst>
                <a:ext uri="{FF2B5EF4-FFF2-40B4-BE49-F238E27FC236}">
                  <a16:creationId xmlns:a16="http://schemas.microsoft.com/office/drawing/2014/main" id="{CC1EF22E-57F5-834E-AB55-E0B714ABF7B8}"/>
                </a:ext>
              </a:extLst>
            </p:cNvPr>
            <p:cNvSpPr/>
            <p:nvPr/>
          </p:nvSpPr>
          <p:spPr>
            <a:xfrm>
              <a:off x="3352800" y="3324602"/>
              <a:ext cx="381000" cy="703602"/>
            </a:xfrm>
            <a:prstGeom prst="roundRect">
              <a:avLst/>
            </a:prstGeom>
            <a:solidFill>
              <a:srgbClr val="E1F8D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8" name="Abgerundetes Rechteck 168">
              <a:extLst>
                <a:ext uri="{FF2B5EF4-FFF2-40B4-BE49-F238E27FC236}">
                  <a16:creationId xmlns:a16="http://schemas.microsoft.com/office/drawing/2014/main" id="{4794892B-57FB-744A-985F-60DA9FBBAAA9}"/>
                </a:ext>
              </a:extLst>
            </p:cNvPr>
            <p:cNvSpPr/>
            <p:nvPr/>
          </p:nvSpPr>
          <p:spPr>
            <a:xfrm>
              <a:off x="3352799" y="4344401"/>
              <a:ext cx="381000" cy="703602"/>
            </a:xfrm>
            <a:prstGeom prst="roundRect">
              <a:avLst/>
            </a:prstGeom>
            <a:solidFill>
              <a:srgbClr val="A2CEE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cxnSp>
          <p:nvCxnSpPr>
            <p:cNvPr id="40" name="Gerade Verbindung mit Pfeil 171">
              <a:extLst>
                <a:ext uri="{FF2B5EF4-FFF2-40B4-BE49-F238E27FC236}">
                  <a16:creationId xmlns:a16="http://schemas.microsoft.com/office/drawing/2014/main" id="{4D2378D3-4219-0F40-9D2A-45B8EC73A072}"/>
                </a:ext>
              </a:extLst>
            </p:cNvPr>
            <p:cNvCxnSpPr>
              <a:cxnSpLocks/>
              <a:stCxn id="38" idx="0"/>
              <a:endCxn id="37" idx="2"/>
            </p:cNvCxnSpPr>
            <p:nvPr/>
          </p:nvCxnSpPr>
          <p:spPr>
            <a:xfrm flipV="1">
              <a:off x="3543299" y="4028204"/>
              <a:ext cx="1" cy="316197"/>
            </a:xfrm>
            <a:prstGeom prst="straightConnector1">
              <a:avLst/>
            </a:prstGeom>
            <a:ln>
              <a:headEnd type="none"/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2" name="Abgerundetes Rechteck 167">
              <a:extLst>
                <a:ext uri="{FF2B5EF4-FFF2-40B4-BE49-F238E27FC236}">
                  <a16:creationId xmlns:a16="http://schemas.microsoft.com/office/drawing/2014/main" id="{B72B989D-8525-0243-835A-0EEF1B800669}"/>
                </a:ext>
              </a:extLst>
            </p:cNvPr>
            <p:cNvSpPr/>
            <p:nvPr/>
          </p:nvSpPr>
          <p:spPr>
            <a:xfrm>
              <a:off x="3962400" y="3324602"/>
              <a:ext cx="381000" cy="703602"/>
            </a:xfrm>
            <a:prstGeom prst="roundRect">
              <a:avLst/>
            </a:prstGeom>
            <a:solidFill>
              <a:srgbClr val="E1F8D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3" name="Abgerundetes Rechteck 169">
              <a:extLst>
                <a:ext uri="{FF2B5EF4-FFF2-40B4-BE49-F238E27FC236}">
                  <a16:creationId xmlns:a16="http://schemas.microsoft.com/office/drawing/2014/main" id="{F4CFF34E-6C09-6B47-9F65-CC7CE8CFBD37}"/>
                </a:ext>
              </a:extLst>
            </p:cNvPr>
            <p:cNvSpPr/>
            <p:nvPr/>
          </p:nvSpPr>
          <p:spPr>
            <a:xfrm>
              <a:off x="3962400" y="2304803"/>
              <a:ext cx="381000" cy="703602"/>
            </a:xfrm>
            <a:prstGeom prst="roundRect">
              <a:avLst/>
            </a:prstGeom>
            <a:solidFill>
              <a:srgbClr val="DCACEE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cxnSp>
          <p:nvCxnSpPr>
            <p:cNvPr id="44" name="Gerade Verbindung mit Pfeil 172">
              <a:extLst>
                <a:ext uri="{FF2B5EF4-FFF2-40B4-BE49-F238E27FC236}">
                  <a16:creationId xmlns:a16="http://schemas.microsoft.com/office/drawing/2014/main" id="{100EF257-44B6-0945-9AA4-CC4868B0CEA4}"/>
                </a:ext>
              </a:extLst>
            </p:cNvPr>
            <p:cNvCxnSpPr>
              <a:cxnSpLocks/>
              <a:stCxn id="42" idx="0"/>
              <a:endCxn id="43" idx="2"/>
            </p:cNvCxnSpPr>
            <p:nvPr/>
          </p:nvCxnSpPr>
          <p:spPr>
            <a:xfrm flipV="1">
              <a:off x="4152900" y="3008405"/>
              <a:ext cx="0" cy="316197"/>
            </a:xfrm>
            <a:prstGeom prst="straightConnector1">
              <a:avLst/>
            </a:prstGeom>
            <a:ln>
              <a:headEnd type="none"/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Gerade Verbindung mit Pfeil 172">
              <a:extLst>
                <a:ext uri="{FF2B5EF4-FFF2-40B4-BE49-F238E27FC236}">
                  <a16:creationId xmlns:a16="http://schemas.microsoft.com/office/drawing/2014/main" id="{D8334BD6-10BB-8648-B37F-958D3C8A60FC}"/>
                </a:ext>
              </a:extLst>
            </p:cNvPr>
            <p:cNvCxnSpPr>
              <a:cxnSpLocks/>
              <a:stCxn id="37" idx="3"/>
              <a:endCxn id="42" idx="1"/>
            </p:cNvCxnSpPr>
            <p:nvPr/>
          </p:nvCxnSpPr>
          <p:spPr>
            <a:xfrm>
              <a:off x="3733800" y="3676403"/>
              <a:ext cx="228600" cy="0"/>
            </a:xfrm>
            <a:prstGeom prst="straightConnector1">
              <a:avLst/>
            </a:prstGeom>
            <a:ln>
              <a:headEnd type="none"/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6" name="Abgerundetes Rechteck 168">
              <a:extLst>
                <a:ext uri="{FF2B5EF4-FFF2-40B4-BE49-F238E27FC236}">
                  <a16:creationId xmlns:a16="http://schemas.microsoft.com/office/drawing/2014/main" id="{98B70B53-0795-964B-89AD-C8390BFCB628}"/>
                </a:ext>
              </a:extLst>
            </p:cNvPr>
            <p:cNvSpPr/>
            <p:nvPr/>
          </p:nvSpPr>
          <p:spPr>
            <a:xfrm>
              <a:off x="3962400" y="4344401"/>
              <a:ext cx="381000" cy="703602"/>
            </a:xfrm>
            <a:prstGeom prst="roundRect">
              <a:avLst/>
            </a:prstGeom>
            <a:solidFill>
              <a:srgbClr val="A2CEE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cxnSp>
          <p:nvCxnSpPr>
            <p:cNvPr id="47" name="Gerade Verbindung mit Pfeil 171">
              <a:extLst>
                <a:ext uri="{FF2B5EF4-FFF2-40B4-BE49-F238E27FC236}">
                  <a16:creationId xmlns:a16="http://schemas.microsoft.com/office/drawing/2014/main" id="{DAF640EA-9655-8C43-8416-638B4F862D99}"/>
                </a:ext>
              </a:extLst>
            </p:cNvPr>
            <p:cNvCxnSpPr>
              <a:cxnSpLocks/>
              <a:stCxn id="46" idx="0"/>
              <a:endCxn id="42" idx="2"/>
            </p:cNvCxnSpPr>
            <p:nvPr/>
          </p:nvCxnSpPr>
          <p:spPr>
            <a:xfrm flipV="1">
              <a:off x="4152900" y="4028204"/>
              <a:ext cx="0" cy="316197"/>
            </a:xfrm>
            <a:prstGeom prst="straightConnector1">
              <a:avLst/>
            </a:prstGeom>
            <a:ln>
              <a:headEnd type="none"/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714790B6-B969-F748-BA67-E7B8F854F0C3}"/>
              </a:ext>
            </a:extLst>
          </p:cNvPr>
          <p:cNvGrpSpPr/>
          <p:nvPr/>
        </p:nvGrpSpPr>
        <p:grpSpPr>
          <a:xfrm>
            <a:off x="4724400" y="2111294"/>
            <a:ext cx="1308819" cy="3068325"/>
            <a:chOff x="5150244" y="2111294"/>
            <a:chExt cx="1308819" cy="3068325"/>
          </a:xfrm>
        </p:grpSpPr>
        <p:sp>
          <p:nvSpPr>
            <p:cNvPr id="88" name="Rounded Rectangle 87">
              <a:extLst>
                <a:ext uri="{FF2B5EF4-FFF2-40B4-BE49-F238E27FC236}">
                  <a16:creationId xmlns:a16="http://schemas.microsoft.com/office/drawing/2014/main" id="{D40AB868-A6EC-F34B-8408-909444F008DF}"/>
                </a:ext>
              </a:extLst>
            </p:cNvPr>
            <p:cNvSpPr/>
            <p:nvPr/>
          </p:nvSpPr>
          <p:spPr>
            <a:xfrm>
              <a:off x="5150244" y="2111294"/>
              <a:ext cx="1308819" cy="3068325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9" name="Abgerundetes Rechteck 167">
              <a:extLst>
                <a:ext uri="{FF2B5EF4-FFF2-40B4-BE49-F238E27FC236}">
                  <a16:creationId xmlns:a16="http://schemas.microsoft.com/office/drawing/2014/main" id="{21328320-6B6F-C645-821E-5DF0E0378D9C}"/>
                </a:ext>
              </a:extLst>
            </p:cNvPr>
            <p:cNvSpPr/>
            <p:nvPr/>
          </p:nvSpPr>
          <p:spPr>
            <a:xfrm>
              <a:off x="5314952" y="3324602"/>
              <a:ext cx="381000" cy="703602"/>
            </a:xfrm>
            <a:prstGeom prst="roundRect">
              <a:avLst/>
            </a:prstGeom>
            <a:solidFill>
              <a:srgbClr val="E1F8D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0" name="Abgerundetes Rechteck 168">
              <a:extLst>
                <a:ext uri="{FF2B5EF4-FFF2-40B4-BE49-F238E27FC236}">
                  <a16:creationId xmlns:a16="http://schemas.microsoft.com/office/drawing/2014/main" id="{A5B03B90-D572-9549-B29B-FB22E0E12A2C}"/>
                </a:ext>
              </a:extLst>
            </p:cNvPr>
            <p:cNvSpPr/>
            <p:nvPr/>
          </p:nvSpPr>
          <p:spPr>
            <a:xfrm>
              <a:off x="5314951" y="4344401"/>
              <a:ext cx="381000" cy="703602"/>
            </a:xfrm>
            <a:prstGeom prst="roundRect">
              <a:avLst/>
            </a:prstGeom>
            <a:solidFill>
              <a:srgbClr val="A2CEE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cxnSp>
          <p:nvCxnSpPr>
            <p:cNvPr id="51" name="Gerade Verbindung mit Pfeil 171">
              <a:extLst>
                <a:ext uri="{FF2B5EF4-FFF2-40B4-BE49-F238E27FC236}">
                  <a16:creationId xmlns:a16="http://schemas.microsoft.com/office/drawing/2014/main" id="{6B68A923-25AC-FC48-A47C-DEEDCC41CA09}"/>
                </a:ext>
              </a:extLst>
            </p:cNvPr>
            <p:cNvCxnSpPr>
              <a:cxnSpLocks/>
              <a:stCxn id="50" idx="0"/>
              <a:endCxn id="49" idx="2"/>
            </p:cNvCxnSpPr>
            <p:nvPr/>
          </p:nvCxnSpPr>
          <p:spPr>
            <a:xfrm flipV="1">
              <a:off x="5505451" y="4028204"/>
              <a:ext cx="1" cy="316197"/>
            </a:xfrm>
            <a:prstGeom prst="straightConnector1">
              <a:avLst/>
            </a:prstGeom>
            <a:ln>
              <a:headEnd type="none"/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2" name="Abgerundetes Rechteck 167">
              <a:extLst>
                <a:ext uri="{FF2B5EF4-FFF2-40B4-BE49-F238E27FC236}">
                  <a16:creationId xmlns:a16="http://schemas.microsoft.com/office/drawing/2014/main" id="{59A357A6-1394-3B4D-884C-D1E8084C52FD}"/>
                </a:ext>
              </a:extLst>
            </p:cNvPr>
            <p:cNvSpPr/>
            <p:nvPr/>
          </p:nvSpPr>
          <p:spPr>
            <a:xfrm>
              <a:off x="5924552" y="3324602"/>
              <a:ext cx="381000" cy="703602"/>
            </a:xfrm>
            <a:prstGeom prst="roundRect">
              <a:avLst/>
            </a:prstGeom>
            <a:solidFill>
              <a:srgbClr val="E1F8D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3" name="Abgerundetes Rechteck 169">
              <a:extLst>
                <a:ext uri="{FF2B5EF4-FFF2-40B4-BE49-F238E27FC236}">
                  <a16:creationId xmlns:a16="http://schemas.microsoft.com/office/drawing/2014/main" id="{2CE2BD43-575D-A843-AF9A-568EE6ABECA9}"/>
                </a:ext>
              </a:extLst>
            </p:cNvPr>
            <p:cNvSpPr/>
            <p:nvPr/>
          </p:nvSpPr>
          <p:spPr>
            <a:xfrm>
              <a:off x="5924552" y="2304803"/>
              <a:ext cx="381000" cy="703602"/>
            </a:xfrm>
            <a:prstGeom prst="roundRect">
              <a:avLst/>
            </a:prstGeom>
            <a:solidFill>
              <a:srgbClr val="DCACEE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cxnSp>
          <p:nvCxnSpPr>
            <p:cNvPr id="54" name="Gerade Verbindung mit Pfeil 172">
              <a:extLst>
                <a:ext uri="{FF2B5EF4-FFF2-40B4-BE49-F238E27FC236}">
                  <a16:creationId xmlns:a16="http://schemas.microsoft.com/office/drawing/2014/main" id="{D05EBD37-56DD-6444-9113-A7572E182B0F}"/>
                </a:ext>
              </a:extLst>
            </p:cNvPr>
            <p:cNvCxnSpPr>
              <a:cxnSpLocks/>
              <a:stCxn id="52" idx="0"/>
              <a:endCxn id="53" idx="2"/>
            </p:cNvCxnSpPr>
            <p:nvPr/>
          </p:nvCxnSpPr>
          <p:spPr>
            <a:xfrm flipV="1">
              <a:off x="6115052" y="3008405"/>
              <a:ext cx="0" cy="316197"/>
            </a:xfrm>
            <a:prstGeom prst="straightConnector1">
              <a:avLst/>
            </a:prstGeom>
            <a:ln>
              <a:headEnd type="none"/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Gerade Verbindung mit Pfeil 172">
              <a:extLst>
                <a:ext uri="{FF2B5EF4-FFF2-40B4-BE49-F238E27FC236}">
                  <a16:creationId xmlns:a16="http://schemas.microsoft.com/office/drawing/2014/main" id="{6B200003-E7EE-7844-9E0B-48F4CB446E67}"/>
                </a:ext>
              </a:extLst>
            </p:cNvPr>
            <p:cNvCxnSpPr>
              <a:cxnSpLocks/>
              <a:stCxn id="49" idx="3"/>
              <a:endCxn id="52" idx="1"/>
            </p:cNvCxnSpPr>
            <p:nvPr/>
          </p:nvCxnSpPr>
          <p:spPr>
            <a:xfrm>
              <a:off x="5695952" y="3676403"/>
              <a:ext cx="228600" cy="0"/>
            </a:xfrm>
            <a:prstGeom prst="straightConnector1">
              <a:avLst/>
            </a:prstGeom>
            <a:ln>
              <a:headEnd type="none"/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6" name="Abgerundetes Rechteck 168">
              <a:extLst>
                <a:ext uri="{FF2B5EF4-FFF2-40B4-BE49-F238E27FC236}">
                  <a16:creationId xmlns:a16="http://schemas.microsoft.com/office/drawing/2014/main" id="{824B6421-258E-004F-8BA7-27BD48E952B7}"/>
                </a:ext>
              </a:extLst>
            </p:cNvPr>
            <p:cNvSpPr/>
            <p:nvPr/>
          </p:nvSpPr>
          <p:spPr>
            <a:xfrm>
              <a:off x="5924552" y="4344401"/>
              <a:ext cx="381000" cy="703602"/>
            </a:xfrm>
            <a:prstGeom prst="roundRect">
              <a:avLst/>
            </a:prstGeom>
            <a:solidFill>
              <a:srgbClr val="A2CEE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cxnSp>
          <p:nvCxnSpPr>
            <p:cNvPr id="57" name="Gerade Verbindung mit Pfeil 171">
              <a:extLst>
                <a:ext uri="{FF2B5EF4-FFF2-40B4-BE49-F238E27FC236}">
                  <a16:creationId xmlns:a16="http://schemas.microsoft.com/office/drawing/2014/main" id="{796FFBA7-7A44-5B45-8ED2-9ADFCFDF4855}"/>
                </a:ext>
              </a:extLst>
            </p:cNvPr>
            <p:cNvCxnSpPr>
              <a:cxnSpLocks/>
              <a:stCxn id="56" idx="0"/>
              <a:endCxn id="52" idx="2"/>
            </p:cNvCxnSpPr>
            <p:nvPr/>
          </p:nvCxnSpPr>
          <p:spPr>
            <a:xfrm flipV="1">
              <a:off x="6115052" y="4028204"/>
              <a:ext cx="0" cy="316197"/>
            </a:xfrm>
            <a:prstGeom prst="straightConnector1">
              <a:avLst/>
            </a:prstGeom>
            <a:ln>
              <a:headEnd type="none"/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9" name="Abgerundetes Rechteck 169">
              <a:extLst>
                <a:ext uri="{FF2B5EF4-FFF2-40B4-BE49-F238E27FC236}">
                  <a16:creationId xmlns:a16="http://schemas.microsoft.com/office/drawing/2014/main" id="{F2347204-2C71-A549-939A-0D38AC4DDFA9}"/>
                </a:ext>
              </a:extLst>
            </p:cNvPr>
            <p:cNvSpPr/>
            <p:nvPr/>
          </p:nvSpPr>
          <p:spPr>
            <a:xfrm>
              <a:off x="5317672" y="2286000"/>
              <a:ext cx="381000" cy="703602"/>
            </a:xfrm>
            <a:prstGeom prst="roundRect">
              <a:avLst/>
            </a:prstGeom>
            <a:solidFill>
              <a:srgbClr val="DCACEE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cxnSp>
          <p:nvCxnSpPr>
            <p:cNvPr id="60" name="Gerade Verbindung mit Pfeil 172">
              <a:extLst>
                <a:ext uri="{FF2B5EF4-FFF2-40B4-BE49-F238E27FC236}">
                  <a16:creationId xmlns:a16="http://schemas.microsoft.com/office/drawing/2014/main" id="{9E36CD55-6AB1-364C-94C7-2FF2D9E45958}"/>
                </a:ext>
              </a:extLst>
            </p:cNvPr>
            <p:cNvCxnSpPr>
              <a:cxnSpLocks/>
              <a:stCxn id="49" idx="0"/>
              <a:endCxn id="59" idx="2"/>
            </p:cNvCxnSpPr>
            <p:nvPr/>
          </p:nvCxnSpPr>
          <p:spPr>
            <a:xfrm flipV="1">
              <a:off x="5505452" y="2989602"/>
              <a:ext cx="2720" cy="335000"/>
            </a:xfrm>
            <a:prstGeom prst="straightConnector1">
              <a:avLst/>
            </a:prstGeom>
            <a:ln>
              <a:headEnd type="none"/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4" name="Rectangle 63">
            <a:extLst>
              <a:ext uri="{FF2B5EF4-FFF2-40B4-BE49-F238E27FC236}">
                <a16:creationId xmlns:a16="http://schemas.microsoft.com/office/drawing/2014/main" id="{818FD3C8-8EAB-6A4E-B4C9-F053FE9244F1}"/>
              </a:ext>
            </a:extLst>
          </p:cNvPr>
          <p:cNvSpPr/>
          <p:nvPr/>
        </p:nvSpPr>
        <p:spPr>
          <a:xfrm>
            <a:off x="2838452" y="6201398"/>
            <a:ext cx="617220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solidFill>
                  <a:schemeClr val="bg2"/>
                </a:solidFill>
                <a:latin typeface="Calibri" panose="020F0502020204030204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http://karpathy.github.io/2015/05/21/rnn-effectiveness/</a:t>
            </a:r>
            <a:r>
              <a:rPr lang="en-US" sz="900" dirty="0">
                <a:solidFill>
                  <a:schemeClr val="bg2"/>
                </a:solidFill>
                <a:latin typeface="Calibri" panose="020F0502020204030204"/>
              </a:rPr>
              <a:t> &amp; </a:t>
            </a:r>
            <a:r>
              <a:rPr lang="en-US" sz="900" dirty="0">
                <a:solidFill>
                  <a:schemeClr val="bg2"/>
                </a:solidFill>
                <a:latin typeface="Calibri" panose="020F0502020204030204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http://cs231n.stanford.edu/slides/2017/cs231n_2017_lecture10.pdf</a:t>
            </a:r>
            <a:endParaRPr lang="en-US" sz="900" dirty="0">
              <a:solidFill>
                <a:schemeClr val="bg2"/>
              </a:solidFill>
              <a:latin typeface="Calibri" panose="020F0502020204030204"/>
            </a:endParaRPr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969B9BB9-C0FF-DB46-AE65-F15B03AC80A3}"/>
              </a:ext>
            </a:extLst>
          </p:cNvPr>
          <p:cNvGrpSpPr/>
          <p:nvPr/>
        </p:nvGrpSpPr>
        <p:grpSpPr>
          <a:xfrm>
            <a:off x="6294916" y="2111293"/>
            <a:ext cx="2544284" cy="3068325"/>
            <a:chOff x="6828316" y="2111293"/>
            <a:chExt cx="2544284" cy="3068325"/>
          </a:xfrm>
        </p:grpSpPr>
        <p:sp>
          <p:nvSpPr>
            <p:cNvPr id="90" name="Rounded Rectangle 89">
              <a:extLst>
                <a:ext uri="{FF2B5EF4-FFF2-40B4-BE49-F238E27FC236}">
                  <a16:creationId xmlns:a16="http://schemas.microsoft.com/office/drawing/2014/main" id="{08017184-E4BA-6546-9962-9467630599A9}"/>
                </a:ext>
              </a:extLst>
            </p:cNvPr>
            <p:cNvSpPr/>
            <p:nvPr/>
          </p:nvSpPr>
          <p:spPr>
            <a:xfrm>
              <a:off x="6828316" y="2111293"/>
              <a:ext cx="2544284" cy="3068325"/>
            </a:xfrm>
            <a:prstGeom prst="roundRect">
              <a:avLst>
                <a:gd name="adj" fmla="val 10776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5" name="Abgerundetes Rechteck 167">
              <a:extLst>
                <a:ext uri="{FF2B5EF4-FFF2-40B4-BE49-F238E27FC236}">
                  <a16:creationId xmlns:a16="http://schemas.microsoft.com/office/drawing/2014/main" id="{EA3C0A7B-D014-8240-ADEE-31A762D93C25}"/>
                </a:ext>
              </a:extLst>
            </p:cNvPr>
            <p:cNvSpPr/>
            <p:nvPr/>
          </p:nvSpPr>
          <p:spPr>
            <a:xfrm>
              <a:off x="7031677" y="3305799"/>
              <a:ext cx="381000" cy="703602"/>
            </a:xfrm>
            <a:prstGeom prst="roundRect">
              <a:avLst/>
            </a:prstGeom>
            <a:solidFill>
              <a:srgbClr val="E1F8D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6" name="Abgerundetes Rechteck 168">
              <a:extLst>
                <a:ext uri="{FF2B5EF4-FFF2-40B4-BE49-F238E27FC236}">
                  <a16:creationId xmlns:a16="http://schemas.microsoft.com/office/drawing/2014/main" id="{BFC4FAE7-6084-B445-9862-BF298E34D720}"/>
                </a:ext>
              </a:extLst>
            </p:cNvPr>
            <p:cNvSpPr/>
            <p:nvPr/>
          </p:nvSpPr>
          <p:spPr>
            <a:xfrm>
              <a:off x="7031676" y="4325598"/>
              <a:ext cx="381000" cy="703602"/>
            </a:xfrm>
            <a:prstGeom prst="roundRect">
              <a:avLst/>
            </a:prstGeom>
            <a:solidFill>
              <a:srgbClr val="A2CEE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cxnSp>
          <p:nvCxnSpPr>
            <p:cNvPr id="67" name="Gerade Verbindung mit Pfeil 171">
              <a:extLst>
                <a:ext uri="{FF2B5EF4-FFF2-40B4-BE49-F238E27FC236}">
                  <a16:creationId xmlns:a16="http://schemas.microsoft.com/office/drawing/2014/main" id="{4DD7BD39-31E3-C746-83A2-F2480C52A689}"/>
                </a:ext>
              </a:extLst>
            </p:cNvPr>
            <p:cNvCxnSpPr>
              <a:cxnSpLocks/>
              <a:stCxn id="66" idx="0"/>
              <a:endCxn id="65" idx="2"/>
            </p:cNvCxnSpPr>
            <p:nvPr/>
          </p:nvCxnSpPr>
          <p:spPr>
            <a:xfrm flipV="1">
              <a:off x="7222176" y="4009401"/>
              <a:ext cx="1" cy="316197"/>
            </a:xfrm>
            <a:prstGeom prst="straightConnector1">
              <a:avLst/>
            </a:prstGeom>
            <a:ln>
              <a:headEnd type="none"/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8" name="Abgerundetes Rechteck 167">
              <a:extLst>
                <a:ext uri="{FF2B5EF4-FFF2-40B4-BE49-F238E27FC236}">
                  <a16:creationId xmlns:a16="http://schemas.microsoft.com/office/drawing/2014/main" id="{1B193D89-0DD8-E440-9608-03EF47B6F707}"/>
                </a:ext>
              </a:extLst>
            </p:cNvPr>
            <p:cNvSpPr/>
            <p:nvPr/>
          </p:nvSpPr>
          <p:spPr>
            <a:xfrm>
              <a:off x="7641277" y="3305799"/>
              <a:ext cx="381000" cy="703602"/>
            </a:xfrm>
            <a:prstGeom prst="roundRect">
              <a:avLst/>
            </a:prstGeom>
            <a:solidFill>
              <a:srgbClr val="E1F8D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9" name="Abgerundetes Rechteck 169">
              <a:extLst>
                <a:ext uri="{FF2B5EF4-FFF2-40B4-BE49-F238E27FC236}">
                  <a16:creationId xmlns:a16="http://schemas.microsoft.com/office/drawing/2014/main" id="{EC5E45E8-0DE5-E94C-BD23-AB1BB0D461C0}"/>
                </a:ext>
              </a:extLst>
            </p:cNvPr>
            <p:cNvSpPr/>
            <p:nvPr/>
          </p:nvSpPr>
          <p:spPr>
            <a:xfrm>
              <a:off x="7641277" y="2286000"/>
              <a:ext cx="381000" cy="703602"/>
            </a:xfrm>
            <a:prstGeom prst="roundRect">
              <a:avLst/>
            </a:prstGeom>
            <a:solidFill>
              <a:srgbClr val="DCACEE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cxnSp>
          <p:nvCxnSpPr>
            <p:cNvPr id="70" name="Gerade Verbindung mit Pfeil 172">
              <a:extLst>
                <a:ext uri="{FF2B5EF4-FFF2-40B4-BE49-F238E27FC236}">
                  <a16:creationId xmlns:a16="http://schemas.microsoft.com/office/drawing/2014/main" id="{22EC39F4-1A12-6640-9D2A-93B920221CC6}"/>
                </a:ext>
              </a:extLst>
            </p:cNvPr>
            <p:cNvCxnSpPr>
              <a:cxnSpLocks/>
              <a:stCxn id="68" idx="0"/>
              <a:endCxn id="69" idx="2"/>
            </p:cNvCxnSpPr>
            <p:nvPr/>
          </p:nvCxnSpPr>
          <p:spPr>
            <a:xfrm flipV="1">
              <a:off x="7831777" y="2989602"/>
              <a:ext cx="0" cy="316197"/>
            </a:xfrm>
            <a:prstGeom prst="straightConnector1">
              <a:avLst/>
            </a:prstGeom>
            <a:ln>
              <a:headEnd type="none"/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1" name="Gerade Verbindung mit Pfeil 172">
              <a:extLst>
                <a:ext uri="{FF2B5EF4-FFF2-40B4-BE49-F238E27FC236}">
                  <a16:creationId xmlns:a16="http://schemas.microsoft.com/office/drawing/2014/main" id="{9FDC06B8-853C-804F-B92B-49D49F2AAEAB}"/>
                </a:ext>
              </a:extLst>
            </p:cNvPr>
            <p:cNvCxnSpPr>
              <a:cxnSpLocks/>
              <a:stCxn id="65" idx="3"/>
              <a:endCxn id="68" idx="1"/>
            </p:cNvCxnSpPr>
            <p:nvPr/>
          </p:nvCxnSpPr>
          <p:spPr>
            <a:xfrm>
              <a:off x="7412677" y="3657600"/>
              <a:ext cx="228600" cy="0"/>
            </a:xfrm>
            <a:prstGeom prst="straightConnector1">
              <a:avLst/>
            </a:prstGeom>
            <a:ln>
              <a:headEnd type="none"/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2" name="Abgerundetes Rechteck 168">
              <a:extLst>
                <a:ext uri="{FF2B5EF4-FFF2-40B4-BE49-F238E27FC236}">
                  <a16:creationId xmlns:a16="http://schemas.microsoft.com/office/drawing/2014/main" id="{9DEC726B-2321-3241-9313-D9B9D9D81235}"/>
                </a:ext>
              </a:extLst>
            </p:cNvPr>
            <p:cNvSpPr/>
            <p:nvPr/>
          </p:nvSpPr>
          <p:spPr>
            <a:xfrm>
              <a:off x="7641277" y="4325598"/>
              <a:ext cx="381000" cy="703602"/>
            </a:xfrm>
            <a:prstGeom prst="roundRect">
              <a:avLst/>
            </a:prstGeom>
            <a:solidFill>
              <a:srgbClr val="A2CEE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cxnSp>
          <p:nvCxnSpPr>
            <p:cNvPr id="73" name="Gerade Verbindung mit Pfeil 171">
              <a:extLst>
                <a:ext uri="{FF2B5EF4-FFF2-40B4-BE49-F238E27FC236}">
                  <a16:creationId xmlns:a16="http://schemas.microsoft.com/office/drawing/2014/main" id="{C9CBE938-57B8-B64F-A5C6-A47F1FD7E3A5}"/>
                </a:ext>
              </a:extLst>
            </p:cNvPr>
            <p:cNvCxnSpPr>
              <a:cxnSpLocks/>
              <a:stCxn id="72" idx="0"/>
              <a:endCxn id="68" idx="2"/>
            </p:cNvCxnSpPr>
            <p:nvPr/>
          </p:nvCxnSpPr>
          <p:spPr>
            <a:xfrm flipV="1">
              <a:off x="7831777" y="4009401"/>
              <a:ext cx="0" cy="316197"/>
            </a:xfrm>
            <a:prstGeom prst="straightConnector1">
              <a:avLst/>
            </a:prstGeom>
            <a:ln>
              <a:headEnd type="none"/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4" name="Abgerundetes Rechteck 169">
              <a:extLst>
                <a:ext uri="{FF2B5EF4-FFF2-40B4-BE49-F238E27FC236}">
                  <a16:creationId xmlns:a16="http://schemas.microsoft.com/office/drawing/2014/main" id="{04F3E7A2-D29B-744E-9EB8-56B11D459EA3}"/>
                </a:ext>
              </a:extLst>
            </p:cNvPr>
            <p:cNvSpPr/>
            <p:nvPr/>
          </p:nvSpPr>
          <p:spPr>
            <a:xfrm>
              <a:off x="8256075" y="2304803"/>
              <a:ext cx="381000" cy="703602"/>
            </a:xfrm>
            <a:prstGeom prst="roundRect">
              <a:avLst/>
            </a:prstGeom>
            <a:solidFill>
              <a:srgbClr val="DCACEE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cxnSp>
          <p:nvCxnSpPr>
            <p:cNvPr id="75" name="Gerade Verbindung mit Pfeil 172">
              <a:extLst>
                <a:ext uri="{FF2B5EF4-FFF2-40B4-BE49-F238E27FC236}">
                  <a16:creationId xmlns:a16="http://schemas.microsoft.com/office/drawing/2014/main" id="{FC66EBE0-464C-CD45-BA1B-314FE5B87A82}"/>
                </a:ext>
              </a:extLst>
            </p:cNvPr>
            <p:cNvCxnSpPr>
              <a:cxnSpLocks/>
              <a:endCxn id="74" idx="2"/>
            </p:cNvCxnSpPr>
            <p:nvPr/>
          </p:nvCxnSpPr>
          <p:spPr>
            <a:xfrm flipV="1">
              <a:off x="8443855" y="3008405"/>
              <a:ext cx="2720" cy="335000"/>
            </a:xfrm>
            <a:prstGeom prst="straightConnector1">
              <a:avLst/>
            </a:prstGeom>
            <a:ln>
              <a:headEnd type="none"/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6" name="Abgerundetes Rechteck 167">
              <a:extLst>
                <a:ext uri="{FF2B5EF4-FFF2-40B4-BE49-F238E27FC236}">
                  <a16:creationId xmlns:a16="http://schemas.microsoft.com/office/drawing/2014/main" id="{6CDCAD58-2EA1-9C4A-A135-A8C523896BD3}"/>
                </a:ext>
              </a:extLst>
            </p:cNvPr>
            <p:cNvSpPr/>
            <p:nvPr/>
          </p:nvSpPr>
          <p:spPr>
            <a:xfrm>
              <a:off x="8248158" y="3305799"/>
              <a:ext cx="381000" cy="703602"/>
            </a:xfrm>
            <a:prstGeom prst="roundRect">
              <a:avLst/>
            </a:prstGeom>
            <a:solidFill>
              <a:srgbClr val="E1F8D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cxnSp>
          <p:nvCxnSpPr>
            <p:cNvPr id="77" name="Gerade Verbindung mit Pfeil 172">
              <a:extLst>
                <a:ext uri="{FF2B5EF4-FFF2-40B4-BE49-F238E27FC236}">
                  <a16:creationId xmlns:a16="http://schemas.microsoft.com/office/drawing/2014/main" id="{087B005B-4CDF-D24B-95B3-914E4F88E178}"/>
                </a:ext>
              </a:extLst>
            </p:cNvPr>
            <p:cNvCxnSpPr>
              <a:cxnSpLocks/>
              <a:endCxn id="76" idx="1"/>
            </p:cNvCxnSpPr>
            <p:nvPr/>
          </p:nvCxnSpPr>
          <p:spPr>
            <a:xfrm>
              <a:off x="8019558" y="3657600"/>
              <a:ext cx="228600" cy="0"/>
            </a:xfrm>
            <a:prstGeom prst="straightConnector1">
              <a:avLst/>
            </a:prstGeom>
            <a:ln>
              <a:headEnd type="none"/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8" name="Abgerundetes Rechteck 167">
              <a:extLst>
                <a:ext uri="{FF2B5EF4-FFF2-40B4-BE49-F238E27FC236}">
                  <a16:creationId xmlns:a16="http://schemas.microsoft.com/office/drawing/2014/main" id="{24B32058-29CC-104A-8DA5-997CFD4E570E}"/>
                </a:ext>
              </a:extLst>
            </p:cNvPr>
            <p:cNvSpPr/>
            <p:nvPr/>
          </p:nvSpPr>
          <p:spPr>
            <a:xfrm>
              <a:off x="8865675" y="3317674"/>
              <a:ext cx="381000" cy="703602"/>
            </a:xfrm>
            <a:prstGeom prst="roundRect">
              <a:avLst/>
            </a:prstGeom>
            <a:solidFill>
              <a:srgbClr val="E1F8D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cxnSp>
          <p:nvCxnSpPr>
            <p:cNvPr id="79" name="Gerade Verbindung mit Pfeil 172">
              <a:extLst>
                <a:ext uri="{FF2B5EF4-FFF2-40B4-BE49-F238E27FC236}">
                  <a16:creationId xmlns:a16="http://schemas.microsoft.com/office/drawing/2014/main" id="{D54DC34E-D510-1448-A249-090F922AE540}"/>
                </a:ext>
              </a:extLst>
            </p:cNvPr>
            <p:cNvCxnSpPr>
              <a:cxnSpLocks/>
              <a:endCxn id="78" idx="1"/>
            </p:cNvCxnSpPr>
            <p:nvPr/>
          </p:nvCxnSpPr>
          <p:spPr>
            <a:xfrm>
              <a:off x="8637075" y="3669475"/>
              <a:ext cx="228600" cy="0"/>
            </a:xfrm>
            <a:prstGeom prst="straightConnector1">
              <a:avLst/>
            </a:prstGeom>
            <a:ln>
              <a:headEnd type="none"/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0" name="Abgerundetes Rechteck 169">
              <a:extLst>
                <a:ext uri="{FF2B5EF4-FFF2-40B4-BE49-F238E27FC236}">
                  <a16:creationId xmlns:a16="http://schemas.microsoft.com/office/drawing/2014/main" id="{2D22EA80-7B4A-104D-8F95-D56FEB055938}"/>
                </a:ext>
              </a:extLst>
            </p:cNvPr>
            <p:cNvSpPr/>
            <p:nvPr/>
          </p:nvSpPr>
          <p:spPr>
            <a:xfrm>
              <a:off x="8864192" y="2304936"/>
              <a:ext cx="381000" cy="703602"/>
            </a:xfrm>
            <a:prstGeom prst="roundRect">
              <a:avLst/>
            </a:prstGeom>
            <a:solidFill>
              <a:srgbClr val="DCACEE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cxnSp>
          <p:nvCxnSpPr>
            <p:cNvPr id="81" name="Gerade Verbindung mit Pfeil 172">
              <a:extLst>
                <a:ext uri="{FF2B5EF4-FFF2-40B4-BE49-F238E27FC236}">
                  <a16:creationId xmlns:a16="http://schemas.microsoft.com/office/drawing/2014/main" id="{BDB2260D-E634-0545-89FA-7FC1A779B897}"/>
                </a:ext>
              </a:extLst>
            </p:cNvPr>
            <p:cNvCxnSpPr>
              <a:cxnSpLocks/>
              <a:stCxn id="78" idx="0"/>
              <a:endCxn id="80" idx="2"/>
            </p:cNvCxnSpPr>
            <p:nvPr/>
          </p:nvCxnSpPr>
          <p:spPr>
            <a:xfrm flipH="1" flipV="1">
              <a:off x="9054692" y="3008538"/>
              <a:ext cx="1483" cy="309136"/>
            </a:xfrm>
            <a:prstGeom prst="straightConnector1">
              <a:avLst/>
            </a:prstGeom>
            <a:ln>
              <a:headEnd type="none"/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92" name="TextBox 91">
            <a:extLst>
              <a:ext uri="{FF2B5EF4-FFF2-40B4-BE49-F238E27FC236}">
                <a16:creationId xmlns:a16="http://schemas.microsoft.com/office/drawing/2014/main" id="{DF448FDA-3E2B-7A45-A7EF-D80E79D9AD88}"/>
              </a:ext>
            </a:extLst>
          </p:cNvPr>
          <p:cNvSpPr txBox="1"/>
          <p:nvPr/>
        </p:nvSpPr>
        <p:spPr>
          <a:xfrm>
            <a:off x="1531868" y="1717639"/>
            <a:ext cx="12875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one</a:t>
            </a:r>
            <a:r>
              <a:rPr lang="de-DE" sz="16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</a:t>
            </a:r>
            <a:r>
              <a:rPr lang="de-DE" sz="16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to</a:t>
            </a:r>
            <a:r>
              <a:rPr lang="de-DE" sz="16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</a:t>
            </a:r>
            <a:r>
              <a:rPr lang="de-DE" sz="16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many</a:t>
            </a:r>
            <a:endParaRPr lang="de-DE" sz="16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3CD695D3-FD4E-FB4E-BFFC-F4C253675D23}"/>
              </a:ext>
            </a:extLst>
          </p:cNvPr>
          <p:cNvSpPr txBox="1"/>
          <p:nvPr/>
        </p:nvSpPr>
        <p:spPr>
          <a:xfrm>
            <a:off x="3119252" y="1717639"/>
            <a:ext cx="12875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many</a:t>
            </a:r>
            <a:r>
              <a:rPr lang="de-DE" sz="16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</a:t>
            </a:r>
            <a:r>
              <a:rPr lang="de-DE" sz="16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to</a:t>
            </a:r>
            <a:r>
              <a:rPr lang="de-DE" sz="16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</a:t>
            </a:r>
            <a:r>
              <a:rPr lang="de-DE" sz="16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one</a:t>
            </a:r>
            <a:endParaRPr lang="de-DE" sz="16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4D9112FA-D924-3946-BB28-3D4BE7AAF2B4}"/>
              </a:ext>
            </a:extLst>
          </p:cNvPr>
          <p:cNvSpPr txBox="1"/>
          <p:nvPr/>
        </p:nvSpPr>
        <p:spPr>
          <a:xfrm>
            <a:off x="4506500" y="1482723"/>
            <a:ext cx="14398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6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(</a:t>
            </a:r>
            <a:r>
              <a:rPr lang="de-DE" sz="16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n</a:t>
            </a:r>
            <a:r>
              <a:rPr lang="de-DE" sz="16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</a:t>
            </a:r>
            <a:r>
              <a:rPr lang="de-DE" sz="16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to</a:t>
            </a:r>
            <a:r>
              <a:rPr lang="de-DE" sz="16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</a:t>
            </a:r>
            <a:r>
              <a:rPr lang="de-DE" sz="16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n</a:t>
            </a:r>
            <a:r>
              <a:rPr lang="de-DE" sz="16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)</a:t>
            </a:r>
          </a:p>
          <a:p>
            <a:pPr algn="ctr"/>
            <a:r>
              <a:rPr lang="de-DE" sz="16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many</a:t>
            </a:r>
            <a:r>
              <a:rPr lang="de-DE" sz="16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</a:t>
            </a:r>
            <a:r>
              <a:rPr lang="de-DE" sz="16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to</a:t>
            </a:r>
            <a:r>
              <a:rPr lang="de-DE" sz="16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</a:t>
            </a:r>
            <a:r>
              <a:rPr lang="de-DE" sz="16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many</a:t>
            </a:r>
            <a:endParaRPr lang="de-DE" sz="16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AA59044E-75B6-5441-9D5E-CE56E5C2F483}"/>
              </a:ext>
            </a:extLst>
          </p:cNvPr>
          <p:cNvSpPr txBox="1"/>
          <p:nvPr/>
        </p:nvSpPr>
        <p:spPr>
          <a:xfrm>
            <a:off x="6796964" y="1515187"/>
            <a:ext cx="14398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6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(</a:t>
            </a:r>
            <a:r>
              <a:rPr lang="de-DE" sz="16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n</a:t>
            </a:r>
            <a:r>
              <a:rPr lang="de-DE" sz="16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</a:t>
            </a:r>
            <a:r>
              <a:rPr lang="de-DE" sz="16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to</a:t>
            </a:r>
            <a:r>
              <a:rPr lang="de-DE" sz="16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m)</a:t>
            </a:r>
          </a:p>
          <a:p>
            <a:pPr algn="ctr"/>
            <a:r>
              <a:rPr lang="de-DE" sz="16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many</a:t>
            </a:r>
            <a:r>
              <a:rPr lang="de-DE" sz="16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</a:t>
            </a:r>
            <a:r>
              <a:rPr lang="de-DE" sz="16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to</a:t>
            </a:r>
            <a:r>
              <a:rPr lang="de-DE" sz="16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</a:t>
            </a:r>
            <a:r>
              <a:rPr lang="de-DE" sz="16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many</a:t>
            </a:r>
            <a:endParaRPr lang="de-DE" sz="16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2910CCCE-07C0-0C4C-8E25-C10F4694554A}"/>
              </a:ext>
            </a:extLst>
          </p:cNvPr>
          <p:cNvSpPr txBox="1"/>
          <p:nvPr/>
        </p:nvSpPr>
        <p:spPr>
          <a:xfrm>
            <a:off x="5557532" y="5317430"/>
            <a:ext cx="32816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DE" b="1" dirty="0" err="1"/>
              <a:t>Machine</a:t>
            </a:r>
            <a:r>
              <a:rPr lang="de-DE" b="1" dirty="0"/>
              <a:t> Translation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i="1" dirty="0" err="1"/>
              <a:t>many</a:t>
            </a:r>
            <a:r>
              <a:rPr lang="de-DE" dirty="0"/>
              <a:t> </a:t>
            </a:r>
            <a:r>
              <a:rPr lang="de-DE" dirty="0" err="1"/>
              <a:t>words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i="1" dirty="0" err="1"/>
              <a:t>many</a:t>
            </a:r>
            <a:r>
              <a:rPr lang="de-DE" i="1" dirty="0"/>
              <a:t> </a:t>
            </a:r>
            <a:r>
              <a:rPr lang="de-DE" i="1" dirty="0" err="1"/>
              <a:t>words</a:t>
            </a:r>
            <a:endParaRPr lang="de-DE" i="1" dirty="0"/>
          </a:p>
        </p:txBody>
      </p:sp>
    </p:spTree>
    <p:extLst>
      <p:ext uri="{BB962C8B-B14F-4D97-AF65-F5344CB8AC3E}">
        <p14:creationId xmlns:p14="http://schemas.microsoft.com/office/powerpoint/2010/main" val="338293168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2E4551B-5325-6C4A-B207-3CD140B1D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Translation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B7E4E42-F624-0A44-832F-842870B123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0825" y="2152006"/>
            <a:ext cx="8640763" cy="367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1794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E47FE139-BE4E-4C47-A143-3D09428F89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825" y="1592263"/>
            <a:ext cx="8640763" cy="4789487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Which architecture should be used for mapping a word to its pronunciation?</a:t>
            </a:r>
          </a:p>
          <a:p>
            <a:pPr lvl="1"/>
            <a:r>
              <a:rPr lang="de-DE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e.g. </a:t>
            </a:r>
            <a:r>
              <a:rPr lang="de-DE" dirty="0">
                <a:solidFill>
                  <a:srgbClr val="124578"/>
                </a:solidFill>
                <a:latin typeface="arial" panose="020B0604020202020204" pitchFamily="34" charset="0"/>
              </a:rPr>
              <a:t>Beispiel </a:t>
            </a:r>
            <a:r>
              <a:rPr lang="de-DE" dirty="0">
                <a:solidFill>
                  <a:srgbClr val="124578"/>
                </a:solidFill>
                <a:latin typeface="arial" panose="020B0604020202020204" pitchFamily="34" charset="0"/>
                <a:sym typeface="Wingdings" pitchFamily="2" charset="2"/>
              </a:rPr>
              <a:t> </a:t>
            </a:r>
            <a:r>
              <a:rPr lang="de-DE" dirty="0">
                <a:solidFill>
                  <a:srgbClr val="124578"/>
                </a:solidFill>
                <a:latin typeface="arial" panose="020B0604020202020204" pitchFamily="34" charset="0"/>
              </a:rPr>
              <a:t>b </a:t>
            </a:r>
            <a:r>
              <a:rPr lang="de-DE" dirty="0" err="1">
                <a:solidFill>
                  <a:srgbClr val="124578"/>
                </a:solidFill>
                <a:latin typeface="arial" panose="020B0604020202020204" pitchFamily="34" charset="0"/>
              </a:rPr>
              <a:t>aɪ</a:t>
            </a:r>
            <a:r>
              <a:rPr lang="de-DE" dirty="0">
                <a:solidFill>
                  <a:srgbClr val="124578"/>
                </a:solidFill>
                <a:latin typeface="arial" panose="020B0604020202020204" pitchFamily="34" charset="0"/>
              </a:rPr>
              <a:t> </a:t>
            </a:r>
            <a:r>
              <a:rPr lang="de-DE" dirty="0" err="1">
                <a:solidFill>
                  <a:srgbClr val="124578"/>
                </a:solidFill>
                <a:latin typeface="arial" panose="020B0604020202020204" pitchFamily="34" charset="0"/>
              </a:rPr>
              <a:t>ʃ</a:t>
            </a:r>
            <a:r>
              <a:rPr lang="de-DE" dirty="0">
                <a:solidFill>
                  <a:srgbClr val="124578"/>
                </a:solidFill>
                <a:latin typeface="arial" panose="020B0604020202020204" pitchFamily="34" charset="0"/>
              </a:rPr>
              <a:t> p i: l  </a:t>
            </a:r>
            <a:endParaRPr lang="de-DE" dirty="0"/>
          </a:p>
          <a:p>
            <a:pPr lvl="1"/>
            <a:endParaRPr lang="de-DE" dirty="0"/>
          </a:p>
          <a:p>
            <a:pPr lvl="1"/>
            <a:endParaRPr lang="de-DE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8372B6D-5476-7744-800B-07463900C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Pingo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BAFB5D4-A914-4F40-A542-BD5226CBC6D3}"/>
              </a:ext>
            </a:extLst>
          </p:cNvPr>
          <p:cNvGrpSpPr/>
          <p:nvPr/>
        </p:nvGrpSpPr>
        <p:grpSpPr>
          <a:xfrm>
            <a:off x="511175" y="3103875"/>
            <a:ext cx="784225" cy="3068325"/>
            <a:chOff x="358775" y="2113275"/>
            <a:chExt cx="784225" cy="3068325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46E88397-7F0F-5843-B5E0-3382E4A56017}"/>
                </a:ext>
              </a:extLst>
            </p:cNvPr>
            <p:cNvSpPr/>
            <p:nvPr/>
          </p:nvSpPr>
          <p:spPr>
            <a:xfrm>
              <a:off x="358775" y="2113275"/>
              <a:ext cx="784225" cy="3068325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Abgerundetes Rechteck 167">
              <a:extLst>
                <a:ext uri="{FF2B5EF4-FFF2-40B4-BE49-F238E27FC236}">
                  <a16:creationId xmlns:a16="http://schemas.microsoft.com/office/drawing/2014/main" id="{26C71F10-34DA-E544-BEAA-659A4750757C}"/>
                </a:ext>
              </a:extLst>
            </p:cNvPr>
            <p:cNvSpPr/>
            <p:nvPr/>
          </p:nvSpPr>
          <p:spPr>
            <a:xfrm>
              <a:off x="533400" y="3305799"/>
              <a:ext cx="381000" cy="703602"/>
            </a:xfrm>
            <a:prstGeom prst="roundRect">
              <a:avLst/>
            </a:prstGeom>
            <a:solidFill>
              <a:srgbClr val="E1F8D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4" name="Abgerundetes Rechteck 168">
              <a:extLst>
                <a:ext uri="{FF2B5EF4-FFF2-40B4-BE49-F238E27FC236}">
                  <a16:creationId xmlns:a16="http://schemas.microsoft.com/office/drawing/2014/main" id="{002EFEA8-92CB-E843-864D-90B62D837EAD}"/>
                </a:ext>
              </a:extLst>
            </p:cNvPr>
            <p:cNvSpPr/>
            <p:nvPr/>
          </p:nvSpPr>
          <p:spPr>
            <a:xfrm>
              <a:off x="533399" y="4325598"/>
              <a:ext cx="381000" cy="703602"/>
            </a:xfrm>
            <a:prstGeom prst="roundRect">
              <a:avLst/>
            </a:prstGeom>
            <a:solidFill>
              <a:srgbClr val="A2CEE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5" name="Abgerundetes Rechteck 169">
              <a:extLst>
                <a:ext uri="{FF2B5EF4-FFF2-40B4-BE49-F238E27FC236}">
                  <a16:creationId xmlns:a16="http://schemas.microsoft.com/office/drawing/2014/main" id="{9D07DC1F-B435-1F4F-964E-9097C2A77E91}"/>
                </a:ext>
              </a:extLst>
            </p:cNvPr>
            <p:cNvSpPr/>
            <p:nvPr/>
          </p:nvSpPr>
          <p:spPr>
            <a:xfrm>
              <a:off x="533400" y="2286000"/>
              <a:ext cx="381000" cy="703602"/>
            </a:xfrm>
            <a:prstGeom prst="roundRect">
              <a:avLst/>
            </a:prstGeom>
            <a:solidFill>
              <a:srgbClr val="DCACEE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cxnSp>
          <p:nvCxnSpPr>
            <p:cNvPr id="16" name="Gerade Verbindung mit Pfeil 171">
              <a:extLst>
                <a:ext uri="{FF2B5EF4-FFF2-40B4-BE49-F238E27FC236}">
                  <a16:creationId xmlns:a16="http://schemas.microsoft.com/office/drawing/2014/main" id="{79C09B55-4312-3641-B14D-9FFFF4DC80B1}"/>
                </a:ext>
              </a:extLst>
            </p:cNvPr>
            <p:cNvCxnSpPr>
              <a:cxnSpLocks/>
              <a:stCxn id="14" idx="0"/>
              <a:endCxn id="13" idx="2"/>
            </p:cNvCxnSpPr>
            <p:nvPr/>
          </p:nvCxnSpPr>
          <p:spPr>
            <a:xfrm flipV="1">
              <a:off x="723899" y="4009401"/>
              <a:ext cx="1" cy="316197"/>
            </a:xfrm>
            <a:prstGeom prst="straightConnector1">
              <a:avLst/>
            </a:prstGeom>
            <a:ln>
              <a:headEnd type="none"/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Gerade Verbindung mit Pfeil 172">
              <a:extLst>
                <a:ext uri="{FF2B5EF4-FFF2-40B4-BE49-F238E27FC236}">
                  <a16:creationId xmlns:a16="http://schemas.microsoft.com/office/drawing/2014/main" id="{03E0219C-9994-8540-A3E2-328F794C047B}"/>
                </a:ext>
              </a:extLst>
            </p:cNvPr>
            <p:cNvCxnSpPr>
              <a:cxnSpLocks/>
              <a:stCxn id="13" idx="0"/>
              <a:endCxn id="15" idx="2"/>
            </p:cNvCxnSpPr>
            <p:nvPr/>
          </p:nvCxnSpPr>
          <p:spPr>
            <a:xfrm flipV="1">
              <a:off x="723900" y="2989602"/>
              <a:ext cx="0" cy="316197"/>
            </a:xfrm>
            <a:prstGeom prst="straightConnector1">
              <a:avLst/>
            </a:prstGeom>
            <a:ln>
              <a:headEnd type="none"/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EC5B9428-135A-6E41-B33D-B5E70060F9F6}"/>
              </a:ext>
            </a:extLst>
          </p:cNvPr>
          <p:cNvSpPr txBox="1"/>
          <p:nvPr/>
        </p:nvSpPr>
        <p:spPr>
          <a:xfrm>
            <a:off x="308675" y="2709446"/>
            <a:ext cx="11352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one</a:t>
            </a:r>
            <a:r>
              <a:rPr lang="de-DE" sz="16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</a:t>
            </a:r>
            <a:r>
              <a:rPr lang="de-DE" sz="16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to</a:t>
            </a:r>
            <a:r>
              <a:rPr lang="de-DE" sz="16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</a:t>
            </a:r>
            <a:r>
              <a:rPr lang="de-DE" sz="16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one</a:t>
            </a:r>
            <a:endParaRPr lang="de-DE" sz="16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EB4C720-FB9A-8748-BFBA-0911D28F0DC8}"/>
              </a:ext>
            </a:extLst>
          </p:cNvPr>
          <p:cNvGrpSpPr/>
          <p:nvPr/>
        </p:nvGrpSpPr>
        <p:grpSpPr>
          <a:xfrm>
            <a:off x="1524000" y="3103873"/>
            <a:ext cx="1308819" cy="3068325"/>
            <a:chOff x="1517290" y="2113273"/>
            <a:chExt cx="1308819" cy="3068325"/>
          </a:xfrm>
        </p:grpSpPr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D7C5150E-BF27-5B42-99A5-349EC9E1B0E2}"/>
                </a:ext>
              </a:extLst>
            </p:cNvPr>
            <p:cNvSpPr/>
            <p:nvPr/>
          </p:nvSpPr>
          <p:spPr>
            <a:xfrm>
              <a:off x="1517290" y="2113273"/>
              <a:ext cx="1308819" cy="3068325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1" name="Abgerundetes Rechteck 167">
              <a:extLst>
                <a:ext uri="{FF2B5EF4-FFF2-40B4-BE49-F238E27FC236}">
                  <a16:creationId xmlns:a16="http://schemas.microsoft.com/office/drawing/2014/main" id="{57840B96-A4E0-754D-A848-E0FC0A4AFF4B}"/>
                </a:ext>
              </a:extLst>
            </p:cNvPr>
            <p:cNvSpPr/>
            <p:nvPr/>
          </p:nvSpPr>
          <p:spPr>
            <a:xfrm>
              <a:off x="1676400" y="3324602"/>
              <a:ext cx="381000" cy="703602"/>
            </a:xfrm>
            <a:prstGeom prst="roundRect">
              <a:avLst/>
            </a:prstGeom>
            <a:solidFill>
              <a:srgbClr val="E1F8D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" name="Abgerundetes Rechteck 168">
              <a:extLst>
                <a:ext uri="{FF2B5EF4-FFF2-40B4-BE49-F238E27FC236}">
                  <a16:creationId xmlns:a16="http://schemas.microsoft.com/office/drawing/2014/main" id="{E453AB00-7A10-754D-9257-C954D714D54B}"/>
                </a:ext>
              </a:extLst>
            </p:cNvPr>
            <p:cNvSpPr/>
            <p:nvPr/>
          </p:nvSpPr>
          <p:spPr>
            <a:xfrm>
              <a:off x="1676399" y="4344401"/>
              <a:ext cx="381000" cy="703602"/>
            </a:xfrm>
            <a:prstGeom prst="roundRect">
              <a:avLst/>
            </a:prstGeom>
            <a:solidFill>
              <a:srgbClr val="A2CEE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3" name="Abgerundetes Rechteck 169">
              <a:extLst>
                <a:ext uri="{FF2B5EF4-FFF2-40B4-BE49-F238E27FC236}">
                  <a16:creationId xmlns:a16="http://schemas.microsoft.com/office/drawing/2014/main" id="{E52CED18-934D-3443-BC18-2BF61F4157E9}"/>
                </a:ext>
              </a:extLst>
            </p:cNvPr>
            <p:cNvSpPr/>
            <p:nvPr/>
          </p:nvSpPr>
          <p:spPr>
            <a:xfrm>
              <a:off x="1676400" y="2304803"/>
              <a:ext cx="381000" cy="703602"/>
            </a:xfrm>
            <a:prstGeom prst="roundRect">
              <a:avLst/>
            </a:prstGeom>
            <a:solidFill>
              <a:srgbClr val="DCACEE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cxnSp>
          <p:nvCxnSpPr>
            <p:cNvPr id="24" name="Gerade Verbindung mit Pfeil 171">
              <a:extLst>
                <a:ext uri="{FF2B5EF4-FFF2-40B4-BE49-F238E27FC236}">
                  <a16:creationId xmlns:a16="http://schemas.microsoft.com/office/drawing/2014/main" id="{DCF82DDC-5199-9F4F-B12A-16B296F139A4}"/>
                </a:ext>
              </a:extLst>
            </p:cNvPr>
            <p:cNvCxnSpPr>
              <a:cxnSpLocks/>
              <a:stCxn id="22" idx="0"/>
              <a:endCxn id="21" idx="2"/>
            </p:cNvCxnSpPr>
            <p:nvPr/>
          </p:nvCxnSpPr>
          <p:spPr>
            <a:xfrm flipV="1">
              <a:off x="1866899" y="4028204"/>
              <a:ext cx="1" cy="316197"/>
            </a:xfrm>
            <a:prstGeom prst="straightConnector1">
              <a:avLst/>
            </a:prstGeom>
            <a:ln>
              <a:headEnd type="none"/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Gerade Verbindung mit Pfeil 172">
              <a:extLst>
                <a:ext uri="{FF2B5EF4-FFF2-40B4-BE49-F238E27FC236}">
                  <a16:creationId xmlns:a16="http://schemas.microsoft.com/office/drawing/2014/main" id="{725B1BB1-6887-7A44-B302-EB79027EF06D}"/>
                </a:ext>
              </a:extLst>
            </p:cNvPr>
            <p:cNvCxnSpPr>
              <a:cxnSpLocks/>
              <a:stCxn id="21" idx="0"/>
              <a:endCxn id="23" idx="2"/>
            </p:cNvCxnSpPr>
            <p:nvPr/>
          </p:nvCxnSpPr>
          <p:spPr>
            <a:xfrm flipV="1">
              <a:off x="1866900" y="3008405"/>
              <a:ext cx="0" cy="316197"/>
            </a:xfrm>
            <a:prstGeom prst="straightConnector1">
              <a:avLst/>
            </a:prstGeom>
            <a:ln>
              <a:headEnd type="none"/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6" name="Abgerundetes Rechteck 167">
              <a:extLst>
                <a:ext uri="{FF2B5EF4-FFF2-40B4-BE49-F238E27FC236}">
                  <a16:creationId xmlns:a16="http://schemas.microsoft.com/office/drawing/2014/main" id="{DF72490A-8022-B641-964B-0152C8634A32}"/>
                </a:ext>
              </a:extLst>
            </p:cNvPr>
            <p:cNvSpPr/>
            <p:nvPr/>
          </p:nvSpPr>
          <p:spPr>
            <a:xfrm>
              <a:off x="2286000" y="3324602"/>
              <a:ext cx="381000" cy="703602"/>
            </a:xfrm>
            <a:prstGeom prst="roundRect">
              <a:avLst/>
            </a:prstGeom>
            <a:solidFill>
              <a:srgbClr val="E1F8D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7" name="Abgerundetes Rechteck 169">
              <a:extLst>
                <a:ext uri="{FF2B5EF4-FFF2-40B4-BE49-F238E27FC236}">
                  <a16:creationId xmlns:a16="http://schemas.microsoft.com/office/drawing/2014/main" id="{470CA767-6936-264F-96A9-D7CB6B708514}"/>
                </a:ext>
              </a:extLst>
            </p:cNvPr>
            <p:cNvSpPr/>
            <p:nvPr/>
          </p:nvSpPr>
          <p:spPr>
            <a:xfrm>
              <a:off x="2286000" y="2304803"/>
              <a:ext cx="381000" cy="703602"/>
            </a:xfrm>
            <a:prstGeom prst="roundRect">
              <a:avLst/>
            </a:prstGeom>
            <a:solidFill>
              <a:srgbClr val="DCACEE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cxnSp>
          <p:nvCxnSpPr>
            <p:cNvPr id="28" name="Gerade Verbindung mit Pfeil 172">
              <a:extLst>
                <a:ext uri="{FF2B5EF4-FFF2-40B4-BE49-F238E27FC236}">
                  <a16:creationId xmlns:a16="http://schemas.microsoft.com/office/drawing/2014/main" id="{ED42888A-0978-C645-924B-63D393D7456A}"/>
                </a:ext>
              </a:extLst>
            </p:cNvPr>
            <p:cNvCxnSpPr>
              <a:cxnSpLocks/>
              <a:stCxn id="26" idx="0"/>
              <a:endCxn id="27" idx="2"/>
            </p:cNvCxnSpPr>
            <p:nvPr/>
          </p:nvCxnSpPr>
          <p:spPr>
            <a:xfrm flipV="1">
              <a:off x="2476500" y="3008405"/>
              <a:ext cx="0" cy="316197"/>
            </a:xfrm>
            <a:prstGeom prst="straightConnector1">
              <a:avLst/>
            </a:prstGeom>
            <a:ln>
              <a:headEnd type="none"/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Gerade Verbindung mit Pfeil 172">
              <a:extLst>
                <a:ext uri="{FF2B5EF4-FFF2-40B4-BE49-F238E27FC236}">
                  <a16:creationId xmlns:a16="http://schemas.microsoft.com/office/drawing/2014/main" id="{B278FB92-6595-5945-ACA8-4CA22BAA3E6E}"/>
                </a:ext>
              </a:extLst>
            </p:cNvPr>
            <p:cNvCxnSpPr>
              <a:cxnSpLocks/>
              <a:stCxn id="21" idx="3"/>
              <a:endCxn id="26" idx="1"/>
            </p:cNvCxnSpPr>
            <p:nvPr/>
          </p:nvCxnSpPr>
          <p:spPr>
            <a:xfrm>
              <a:off x="2057400" y="3676403"/>
              <a:ext cx="228600" cy="0"/>
            </a:xfrm>
            <a:prstGeom prst="straightConnector1">
              <a:avLst/>
            </a:prstGeom>
            <a:ln>
              <a:headEnd type="none"/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D9D4E891-1ECF-0A42-B863-B567E44C4ADC}"/>
              </a:ext>
            </a:extLst>
          </p:cNvPr>
          <p:cNvGrpSpPr/>
          <p:nvPr/>
        </p:nvGrpSpPr>
        <p:grpSpPr>
          <a:xfrm>
            <a:off x="3124200" y="3101894"/>
            <a:ext cx="1308819" cy="3068325"/>
            <a:chOff x="3215775" y="2111294"/>
            <a:chExt cx="1308819" cy="3068325"/>
          </a:xfrm>
        </p:grpSpPr>
        <p:sp>
          <p:nvSpPr>
            <p:cNvPr id="31" name="Rounded Rectangle 30">
              <a:extLst>
                <a:ext uri="{FF2B5EF4-FFF2-40B4-BE49-F238E27FC236}">
                  <a16:creationId xmlns:a16="http://schemas.microsoft.com/office/drawing/2014/main" id="{15187A4F-587A-7D41-B41D-EA02796B58A9}"/>
                </a:ext>
              </a:extLst>
            </p:cNvPr>
            <p:cNvSpPr/>
            <p:nvPr/>
          </p:nvSpPr>
          <p:spPr>
            <a:xfrm>
              <a:off x="3215775" y="2111294"/>
              <a:ext cx="1308819" cy="3068325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2" name="Abgerundetes Rechteck 167">
              <a:extLst>
                <a:ext uri="{FF2B5EF4-FFF2-40B4-BE49-F238E27FC236}">
                  <a16:creationId xmlns:a16="http://schemas.microsoft.com/office/drawing/2014/main" id="{73983F06-7963-9E4E-9FF5-22C14353F376}"/>
                </a:ext>
              </a:extLst>
            </p:cNvPr>
            <p:cNvSpPr/>
            <p:nvPr/>
          </p:nvSpPr>
          <p:spPr>
            <a:xfrm>
              <a:off x="3352800" y="3324602"/>
              <a:ext cx="381000" cy="703602"/>
            </a:xfrm>
            <a:prstGeom prst="roundRect">
              <a:avLst/>
            </a:prstGeom>
            <a:solidFill>
              <a:srgbClr val="E1F8D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3" name="Abgerundetes Rechteck 168">
              <a:extLst>
                <a:ext uri="{FF2B5EF4-FFF2-40B4-BE49-F238E27FC236}">
                  <a16:creationId xmlns:a16="http://schemas.microsoft.com/office/drawing/2014/main" id="{92AFDDF7-B46D-E240-BD13-019BBD7804C8}"/>
                </a:ext>
              </a:extLst>
            </p:cNvPr>
            <p:cNvSpPr/>
            <p:nvPr/>
          </p:nvSpPr>
          <p:spPr>
            <a:xfrm>
              <a:off x="3352799" y="4344401"/>
              <a:ext cx="381000" cy="703602"/>
            </a:xfrm>
            <a:prstGeom prst="roundRect">
              <a:avLst/>
            </a:prstGeom>
            <a:solidFill>
              <a:srgbClr val="A2CEE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cxnSp>
          <p:nvCxnSpPr>
            <p:cNvPr id="34" name="Gerade Verbindung mit Pfeil 171">
              <a:extLst>
                <a:ext uri="{FF2B5EF4-FFF2-40B4-BE49-F238E27FC236}">
                  <a16:creationId xmlns:a16="http://schemas.microsoft.com/office/drawing/2014/main" id="{717537B0-B3D5-2D44-ACC9-A7D146561BE6}"/>
                </a:ext>
              </a:extLst>
            </p:cNvPr>
            <p:cNvCxnSpPr>
              <a:cxnSpLocks/>
              <a:stCxn id="33" idx="0"/>
              <a:endCxn id="32" idx="2"/>
            </p:cNvCxnSpPr>
            <p:nvPr/>
          </p:nvCxnSpPr>
          <p:spPr>
            <a:xfrm flipV="1">
              <a:off x="3543299" y="4028204"/>
              <a:ext cx="1" cy="316197"/>
            </a:xfrm>
            <a:prstGeom prst="straightConnector1">
              <a:avLst/>
            </a:prstGeom>
            <a:ln>
              <a:headEnd type="none"/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5" name="Abgerundetes Rechteck 167">
              <a:extLst>
                <a:ext uri="{FF2B5EF4-FFF2-40B4-BE49-F238E27FC236}">
                  <a16:creationId xmlns:a16="http://schemas.microsoft.com/office/drawing/2014/main" id="{02096C28-ECC2-DD4F-94AE-DFF9E7B39A34}"/>
                </a:ext>
              </a:extLst>
            </p:cNvPr>
            <p:cNvSpPr/>
            <p:nvPr/>
          </p:nvSpPr>
          <p:spPr>
            <a:xfrm>
              <a:off x="3962400" y="3324602"/>
              <a:ext cx="381000" cy="703602"/>
            </a:xfrm>
            <a:prstGeom prst="roundRect">
              <a:avLst/>
            </a:prstGeom>
            <a:solidFill>
              <a:srgbClr val="E1F8D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6" name="Abgerundetes Rechteck 169">
              <a:extLst>
                <a:ext uri="{FF2B5EF4-FFF2-40B4-BE49-F238E27FC236}">
                  <a16:creationId xmlns:a16="http://schemas.microsoft.com/office/drawing/2014/main" id="{E481A6E2-731B-2E47-AE59-FD16C3D8602B}"/>
                </a:ext>
              </a:extLst>
            </p:cNvPr>
            <p:cNvSpPr/>
            <p:nvPr/>
          </p:nvSpPr>
          <p:spPr>
            <a:xfrm>
              <a:off x="3962400" y="2304803"/>
              <a:ext cx="381000" cy="703602"/>
            </a:xfrm>
            <a:prstGeom prst="roundRect">
              <a:avLst/>
            </a:prstGeom>
            <a:solidFill>
              <a:srgbClr val="DCACEE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cxnSp>
          <p:nvCxnSpPr>
            <p:cNvPr id="37" name="Gerade Verbindung mit Pfeil 172">
              <a:extLst>
                <a:ext uri="{FF2B5EF4-FFF2-40B4-BE49-F238E27FC236}">
                  <a16:creationId xmlns:a16="http://schemas.microsoft.com/office/drawing/2014/main" id="{94D1F883-2D73-7E42-B68E-BA6898E83F0F}"/>
                </a:ext>
              </a:extLst>
            </p:cNvPr>
            <p:cNvCxnSpPr>
              <a:cxnSpLocks/>
              <a:stCxn id="35" idx="0"/>
              <a:endCxn id="36" idx="2"/>
            </p:cNvCxnSpPr>
            <p:nvPr/>
          </p:nvCxnSpPr>
          <p:spPr>
            <a:xfrm flipV="1">
              <a:off x="4152900" y="3008405"/>
              <a:ext cx="0" cy="316197"/>
            </a:xfrm>
            <a:prstGeom prst="straightConnector1">
              <a:avLst/>
            </a:prstGeom>
            <a:ln>
              <a:headEnd type="none"/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Gerade Verbindung mit Pfeil 172">
              <a:extLst>
                <a:ext uri="{FF2B5EF4-FFF2-40B4-BE49-F238E27FC236}">
                  <a16:creationId xmlns:a16="http://schemas.microsoft.com/office/drawing/2014/main" id="{93B80F77-5072-E043-874F-AADB17B0D539}"/>
                </a:ext>
              </a:extLst>
            </p:cNvPr>
            <p:cNvCxnSpPr>
              <a:cxnSpLocks/>
              <a:stCxn id="32" idx="3"/>
              <a:endCxn id="35" idx="1"/>
            </p:cNvCxnSpPr>
            <p:nvPr/>
          </p:nvCxnSpPr>
          <p:spPr>
            <a:xfrm>
              <a:off x="3733800" y="3676403"/>
              <a:ext cx="228600" cy="0"/>
            </a:xfrm>
            <a:prstGeom prst="straightConnector1">
              <a:avLst/>
            </a:prstGeom>
            <a:ln>
              <a:headEnd type="none"/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9" name="Abgerundetes Rechteck 168">
              <a:extLst>
                <a:ext uri="{FF2B5EF4-FFF2-40B4-BE49-F238E27FC236}">
                  <a16:creationId xmlns:a16="http://schemas.microsoft.com/office/drawing/2014/main" id="{BEAC6E5F-F964-0944-B519-8ADFE077A899}"/>
                </a:ext>
              </a:extLst>
            </p:cNvPr>
            <p:cNvSpPr/>
            <p:nvPr/>
          </p:nvSpPr>
          <p:spPr>
            <a:xfrm>
              <a:off x="3962400" y="4344401"/>
              <a:ext cx="381000" cy="703602"/>
            </a:xfrm>
            <a:prstGeom prst="roundRect">
              <a:avLst/>
            </a:prstGeom>
            <a:solidFill>
              <a:srgbClr val="A2CEE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cxnSp>
          <p:nvCxnSpPr>
            <p:cNvPr id="40" name="Gerade Verbindung mit Pfeil 171">
              <a:extLst>
                <a:ext uri="{FF2B5EF4-FFF2-40B4-BE49-F238E27FC236}">
                  <a16:creationId xmlns:a16="http://schemas.microsoft.com/office/drawing/2014/main" id="{E035683A-64EE-0947-A285-764DCCC86B6A}"/>
                </a:ext>
              </a:extLst>
            </p:cNvPr>
            <p:cNvCxnSpPr>
              <a:cxnSpLocks/>
              <a:stCxn id="39" idx="0"/>
              <a:endCxn id="35" idx="2"/>
            </p:cNvCxnSpPr>
            <p:nvPr/>
          </p:nvCxnSpPr>
          <p:spPr>
            <a:xfrm flipV="1">
              <a:off x="4152900" y="4028204"/>
              <a:ext cx="0" cy="316197"/>
            </a:xfrm>
            <a:prstGeom prst="straightConnector1">
              <a:avLst/>
            </a:prstGeom>
            <a:ln>
              <a:headEnd type="none"/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38B97748-443D-6C41-8C0A-9C41E212CDE6}"/>
              </a:ext>
            </a:extLst>
          </p:cNvPr>
          <p:cNvGrpSpPr/>
          <p:nvPr/>
        </p:nvGrpSpPr>
        <p:grpSpPr>
          <a:xfrm>
            <a:off x="4724400" y="3101894"/>
            <a:ext cx="1308819" cy="3068325"/>
            <a:chOff x="5150244" y="2111294"/>
            <a:chExt cx="1308819" cy="3068325"/>
          </a:xfrm>
        </p:grpSpPr>
        <p:sp>
          <p:nvSpPr>
            <p:cNvPr id="42" name="Rounded Rectangle 41">
              <a:extLst>
                <a:ext uri="{FF2B5EF4-FFF2-40B4-BE49-F238E27FC236}">
                  <a16:creationId xmlns:a16="http://schemas.microsoft.com/office/drawing/2014/main" id="{83C55BB6-6624-A342-A54F-22F01F711CF8}"/>
                </a:ext>
              </a:extLst>
            </p:cNvPr>
            <p:cNvSpPr/>
            <p:nvPr/>
          </p:nvSpPr>
          <p:spPr>
            <a:xfrm>
              <a:off x="5150244" y="2111294"/>
              <a:ext cx="1308819" cy="3068325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3" name="Abgerundetes Rechteck 167">
              <a:extLst>
                <a:ext uri="{FF2B5EF4-FFF2-40B4-BE49-F238E27FC236}">
                  <a16:creationId xmlns:a16="http://schemas.microsoft.com/office/drawing/2014/main" id="{11D119D0-5545-7941-A410-C8368EA3B885}"/>
                </a:ext>
              </a:extLst>
            </p:cNvPr>
            <p:cNvSpPr/>
            <p:nvPr/>
          </p:nvSpPr>
          <p:spPr>
            <a:xfrm>
              <a:off x="5314952" y="3324602"/>
              <a:ext cx="381000" cy="703602"/>
            </a:xfrm>
            <a:prstGeom prst="roundRect">
              <a:avLst/>
            </a:prstGeom>
            <a:solidFill>
              <a:srgbClr val="E1F8D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4" name="Abgerundetes Rechteck 168">
              <a:extLst>
                <a:ext uri="{FF2B5EF4-FFF2-40B4-BE49-F238E27FC236}">
                  <a16:creationId xmlns:a16="http://schemas.microsoft.com/office/drawing/2014/main" id="{95A81AAB-0218-454C-8405-9BADDF4498CE}"/>
                </a:ext>
              </a:extLst>
            </p:cNvPr>
            <p:cNvSpPr/>
            <p:nvPr/>
          </p:nvSpPr>
          <p:spPr>
            <a:xfrm>
              <a:off x="5314951" y="4344401"/>
              <a:ext cx="381000" cy="703602"/>
            </a:xfrm>
            <a:prstGeom prst="roundRect">
              <a:avLst/>
            </a:prstGeom>
            <a:solidFill>
              <a:srgbClr val="A2CEE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cxnSp>
          <p:nvCxnSpPr>
            <p:cNvPr id="45" name="Gerade Verbindung mit Pfeil 171">
              <a:extLst>
                <a:ext uri="{FF2B5EF4-FFF2-40B4-BE49-F238E27FC236}">
                  <a16:creationId xmlns:a16="http://schemas.microsoft.com/office/drawing/2014/main" id="{C049F9C9-990A-F742-BF26-86819839F98D}"/>
                </a:ext>
              </a:extLst>
            </p:cNvPr>
            <p:cNvCxnSpPr>
              <a:cxnSpLocks/>
              <a:stCxn id="44" idx="0"/>
              <a:endCxn id="43" idx="2"/>
            </p:cNvCxnSpPr>
            <p:nvPr/>
          </p:nvCxnSpPr>
          <p:spPr>
            <a:xfrm flipV="1">
              <a:off x="5505451" y="4028204"/>
              <a:ext cx="1" cy="316197"/>
            </a:xfrm>
            <a:prstGeom prst="straightConnector1">
              <a:avLst/>
            </a:prstGeom>
            <a:ln>
              <a:headEnd type="none"/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6" name="Abgerundetes Rechteck 167">
              <a:extLst>
                <a:ext uri="{FF2B5EF4-FFF2-40B4-BE49-F238E27FC236}">
                  <a16:creationId xmlns:a16="http://schemas.microsoft.com/office/drawing/2014/main" id="{4E9F93DD-8F16-B342-A63B-F91254CB39D9}"/>
                </a:ext>
              </a:extLst>
            </p:cNvPr>
            <p:cNvSpPr/>
            <p:nvPr/>
          </p:nvSpPr>
          <p:spPr>
            <a:xfrm>
              <a:off x="5924552" y="3324602"/>
              <a:ext cx="381000" cy="703602"/>
            </a:xfrm>
            <a:prstGeom prst="roundRect">
              <a:avLst/>
            </a:prstGeom>
            <a:solidFill>
              <a:srgbClr val="E1F8D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7" name="Abgerundetes Rechteck 169">
              <a:extLst>
                <a:ext uri="{FF2B5EF4-FFF2-40B4-BE49-F238E27FC236}">
                  <a16:creationId xmlns:a16="http://schemas.microsoft.com/office/drawing/2014/main" id="{83C0CF8D-0DA6-7B4B-92E4-ACBE95514A6E}"/>
                </a:ext>
              </a:extLst>
            </p:cNvPr>
            <p:cNvSpPr/>
            <p:nvPr/>
          </p:nvSpPr>
          <p:spPr>
            <a:xfrm>
              <a:off x="5924552" y="2304803"/>
              <a:ext cx="381000" cy="703602"/>
            </a:xfrm>
            <a:prstGeom prst="roundRect">
              <a:avLst/>
            </a:prstGeom>
            <a:solidFill>
              <a:srgbClr val="DCACEE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cxnSp>
          <p:nvCxnSpPr>
            <p:cNvPr id="48" name="Gerade Verbindung mit Pfeil 172">
              <a:extLst>
                <a:ext uri="{FF2B5EF4-FFF2-40B4-BE49-F238E27FC236}">
                  <a16:creationId xmlns:a16="http://schemas.microsoft.com/office/drawing/2014/main" id="{2F7B2F42-F6C7-3F49-915B-BD5E0044A282}"/>
                </a:ext>
              </a:extLst>
            </p:cNvPr>
            <p:cNvCxnSpPr>
              <a:cxnSpLocks/>
              <a:stCxn id="46" idx="0"/>
              <a:endCxn id="47" idx="2"/>
            </p:cNvCxnSpPr>
            <p:nvPr/>
          </p:nvCxnSpPr>
          <p:spPr>
            <a:xfrm flipV="1">
              <a:off x="6115052" y="3008405"/>
              <a:ext cx="0" cy="316197"/>
            </a:xfrm>
            <a:prstGeom prst="straightConnector1">
              <a:avLst/>
            </a:prstGeom>
            <a:ln>
              <a:headEnd type="none"/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Gerade Verbindung mit Pfeil 172">
              <a:extLst>
                <a:ext uri="{FF2B5EF4-FFF2-40B4-BE49-F238E27FC236}">
                  <a16:creationId xmlns:a16="http://schemas.microsoft.com/office/drawing/2014/main" id="{1A71721C-B40A-A94D-B95C-E2C59172C2F9}"/>
                </a:ext>
              </a:extLst>
            </p:cNvPr>
            <p:cNvCxnSpPr>
              <a:cxnSpLocks/>
              <a:stCxn id="43" idx="3"/>
              <a:endCxn id="46" idx="1"/>
            </p:cNvCxnSpPr>
            <p:nvPr/>
          </p:nvCxnSpPr>
          <p:spPr>
            <a:xfrm>
              <a:off x="5695952" y="3676403"/>
              <a:ext cx="228600" cy="0"/>
            </a:xfrm>
            <a:prstGeom prst="straightConnector1">
              <a:avLst/>
            </a:prstGeom>
            <a:ln>
              <a:headEnd type="none"/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0" name="Abgerundetes Rechteck 168">
              <a:extLst>
                <a:ext uri="{FF2B5EF4-FFF2-40B4-BE49-F238E27FC236}">
                  <a16:creationId xmlns:a16="http://schemas.microsoft.com/office/drawing/2014/main" id="{B07014A6-3B79-FE41-996F-B4A6353EE3F2}"/>
                </a:ext>
              </a:extLst>
            </p:cNvPr>
            <p:cNvSpPr/>
            <p:nvPr/>
          </p:nvSpPr>
          <p:spPr>
            <a:xfrm>
              <a:off x="5924552" y="4344401"/>
              <a:ext cx="381000" cy="703602"/>
            </a:xfrm>
            <a:prstGeom prst="roundRect">
              <a:avLst/>
            </a:prstGeom>
            <a:solidFill>
              <a:srgbClr val="A2CEE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cxnSp>
          <p:nvCxnSpPr>
            <p:cNvPr id="51" name="Gerade Verbindung mit Pfeil 171">
              <a:extLst>
                <a:ext uri="{FF2B5EF4-FFF2-40B4-BE49-F238E27FC236}">
                  <a16:creationId xmlns:a16="http://schemas.microsoft.com/office/drawing/2014/main" id="{0E5339E9-716C-1C45-A2C4-63C1D68C7444}"/>
                </a:ext>
              </a:extLst>
            </p:cNvPr>
            <p:cNvCxnSpPr>
              <a:cxnSpLocks/>
              <a:stCxn id="50" idx="0"/>
              <a:endCxn id="46" idx="2"/>
            </p:cNvCxnSpPr>
            <p:nvPr/>
          </p:nvCxnSpPr>
          <p:spPr>
            <a:xfrm flipV="1">
              <a:off x="6115052" y="4028204"/>
              <a:ext cx="0" cy="316197"/>
            </a:xfrm>
            <a:prstGeom prst="straightConnector1">
              <a:avLst/>
            </a:prstGeom>
            <a:ln>
              <a:headEnd type="none"/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2" name="Abgerundetes Rechteck 169">
              <a:extLst>
                <a:ext uri="{FF2B5EF4-FFF2-40B4-BE49-F238E27FC236}">
                  <a16:creationId xmlns:a16="http://schemas.microsoft.com/office/drawing/2014/main" id="{746D1942-A54E-6845-BD53-91ADCEDABB31}"/>
                </a:ext>
              </a:extLst>
            </p:cNvPr>
            <p:cNvSpPr/>
            <p:nvPr/>
          </p:nvSpPr>
          <p:spPr>
            <a:xfrm>
              <a:off x="5317672" y="2286000"/>
              <a:ext cx="381000" cy="703602"/>
            </a:xfrm>
            <a:prstGeom prst="roundRect">
              <a:avLst/>
            </a:prstGeom>
            <a:solidFill>
              <a:srgbClr val="DCACEE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cxnSp>
          <p:nvCxnSpPr>
            <p:cNvPr id="53" name="Gerade Verbindung mit Pfeil 172">
              <a:extLst>
                <a:ext uri="{FF2B5EF4-FFF2-40B4-BE49-F238E27FC236}">
                  <a16:creationId xmlns:a16="http://schemas.microsoft.com/office/drawing/2014/main" id="{9AAA1C41-1938-3146-9FD8-3945C82C7E9C}"/>
                </a:ext>
              </a:extLst>
            </p:cNvPr>
            <p:cNvCxnSpPr>
              <a:cxnSpLocks/>
              <a:stCxn id="43" idx="0"/>
              <a:endCxn id="52" idx="2"/>
            </p:cNvCxnSpPr>
            <p:nvPr/>
          </p:nvCxnSpPr>
          <p:spPr>
            <a:xfrm flipV="1">
              <a:off x="5505452" y="2989602"/>
              <a:ext cx="2720" cy="335000"/>
            </a:xfrm>
            <a:prstGeom prst="straightConnector1">
              <a:avLst/>
            </a:prstGeom>
            <a:ln>
              <a:headEnd type="none"/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3136C5A5-63E3-AE40-978B-5637E23FA80E}"/>
              </a:ext>
            </a:extLst>
          </p:cNvPr>
          <p:cNvGrpSpPr/>
          <p:nvPr/>
        </p:nvGrpSpPr>
        <p:grpSpPr>
          <a:xfrm>
            <a:off x="6294916" y="3101893"/>
            <a:ext cx="2544284" cy="3068325"/>
            <a:chOff x="6828316" y="2111293"/>
            <a:chExt cx="2544284" cy="3068325"/>
          </a:xfrm>
        </p:grpSpPr>
        <p:sp>
          <p:nvSpPr>
            <p:cNvPr id="55" name="Rounded Rectangle 54">
              <a:extLst>
                <a:ext uri="{FF2B5EF4-FFF2-40B4-BE49-F238E27FC236}">
                  <a16:creationId xmlns:a16="http://schemas.microsoft.com/office/drawing/2014/main" id="{D9D944D9-8E53-DD46-A0C5-09E821F4DD0B}"/>
                </a:ext>
              </a:extLst>
            </p:cNvPr>
            <p:cNvSpPr/>
            <p:nvPr/>
          </p:nvSpPr>
          <p:spPr>
            <a:xfrm>
              <a:off x="6828316" y="2111293"/>
              <a:ext cx="2544284" cy="3068325"/>
            </a:xfrm>
            <a:prstGeom prst="roundRect">
              <a:avLst>
                <a:gd name="adj" fmla="val 10776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6" name="Abgerundetes Rechteck 167">
              <a:extLst>
                <a:ext uri="{FF2B5EF4-FFF2-40B4-BE49-F238E27FC236}">
                  <a16:creationId xmlns:a16="http://schemas.microsoft.com/office/drawing/2014/main" id="{D0F96A5B-BAF7-F944-AA24-1DC1AC884CAD}"/>
                </a:ext>
              </a:extLst>
            </p:cNvPr>
            <p:cNvSpPr/>
            <p:nvPr/>
          </p:nvSpPr>
          <p:spPr>
            <a:xfrm>
              <a:off x="7031677" y="3305799"/>
              <a:ext cx="381000" cy="703602"/>
            </a:xfrm>
            <a:prstGeom prst="roundRect">
              <a:avLst/>
            </a:prstGeom>
            <a:solidFill>
              <a:srgbClr val="E1F8D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7" name="Abgerundetes Rechteck 168">
              <a:extLst>
                <a:ext uri="{FF2B5EF4-FFF2-40B4-BE49-F238E27FC236}">
                  <a16:creationId xmlns:a16="http://schemas.microsoft.com/office/drawing/2014/main" id="{0C803661-F3A6-B548-ADE9-CEE50C855B01}"/>
                </a:ext>
              </a:extLst>
            </p:cNvPr>
            <p:cNvSpPr/>
            <p:nvPr/>
          </p:nvSpPr>
          <p:spPr>
            <a:xfrm>
              <a:off x="7031676" y="4325598"/>
              <a:ext cx="381000" cy="703602"/>
            </a:xfrm>
            <a:prstGeom prst="roundRect">
              <a:avLst/>
            </a:prstGeom>
            <a:solidFill>
              <a:srgbClr val="A2CEE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cxnSp>
          <p:nvCxnSpPr>
            <p:cNvPr id="58" name="Gerade Verbindung mit Pfeil 171">
              <a:extLst>
                <a:ext uri="{FF2B5EF4-FFF2-40B4-BE49-F238E27FC236}">
                  <a16:creationId xmlns:a16="http://schemas.microsoft.com/office/drawing/2014/main" id="{5795070B-BD65-D14E-8B8F-722D035A3B5B}"/>
                </a:ext>
              </a:extLst>
            </p:cNvPr>
            <p:cNvCxnSpPr>
              <a:cxnSpLocks/>
              <a:stCxn id="57" idx="0"/>
              <a:endCxn id="56" idx="2"/>
            </p:cNvCxnSpPr>
            <p:nvPr/>
          </p:nvCxnSpPr>
          <p:spPr>
            <a:xfrm flipV="1">
              <a:off x="7222176" y="4009401"/>
              <a:ext cx="1" cy="316197"/>
            </a:xfrm>
            <a:prstGeom prst="straightConnector1">
              <a:avLst/>
            </a:prstGeom>
            <a:ln>
              <a:headEnd type="none"/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9" name="Abgerundetes Rechteck 167">
              <a:extLst>
                <a:ext uri="{FF2B5EF4-FFF2-40B4-BE49-F238E27FC236}">
                  <a16:creationId xmlns:a16="http://schemas.microsoft.com/office/drawing/2014/main" id="{8DC5936A-DE85-9E46-BE58-204636F8629C}"/>
                </a:ext>
              </a:extLst>
            </p:cNvPr>
            <p:cNvSpPr/>
            <p:nvPr/>
          </p:nvSpPr>
          <p:spPr>
            <a:xfrm>
              <a:off x="7641277" y="3305799"/>
              <a:ext cx="381000" cy="703602"/>
            </a:xfrm>
            <a:prstGeom prst="roundRect">
              <a:avLst/>
            </a:prstGeom>
            <a:solidFill>
              <a:srgbClr val="E1F8D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0" name="Abgerundetes Rechteck 169">
              <a:extLst>
                <a:ext uri="{FF2B5EF4-FFF2-40B4-BE49-F238E27FC236}">
                  <a16:creationId xmlns:a16="http://schemas.microsoft.com/office/drawing/2014/main" id="{D1ECB5E5-E8B3-4C45-94BE-2C5C4BF99CEA}"/>
                </a:ext>
              </a:extLst>
            </p:cNvPr>
            <p:cNvSpPr/>
            <p:nvPr/>
          </p:nvSpPr>
          <p:spPr>
            <a:xfrm>
              <a:off x="7641277" y="2286000"/>
              <a:ext cx="381000" cy="703602"/>
            </a:xfrm>
            <a:prstGeom prst="roundRect">
              <a:avLst/>
            </a:prstGeom>
            <a:solidFill>
              <a:srgbClr val="DCACEE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cxnSp>
          <p:nvCxnSpPr>
            <p:cNvPr id="61" name="Gerade Verbindung mit Pfeil 172">
              <a:extLst>
                <a:ext uri="{FF2B5EF4-FFF2-40B4-BE49-F238E27FC236}">
                  <a16:creationId xmlns:a16="http://schemas.microsoft.com/office/drawing/2014/main" id="{C13A678C-FD86-0645-96DC-6A779CFBE365}"/>
                </a:ext>
              </a:extLst>
            </p:cNvPr>
            <p:cNvCxnSpPr>
              <a:cxnSpLocks/>
              <a:stCxn id="59" idx="0"/>
              <a:endCxn id="60" idx="2"/>
            </p:cNvCxnSpPr>
            <p:nvPr/>
          </p:nvCxnSpPr>
          <p:spPr>
            <a:xfrm flipV="1">
              <a:off x="7831777" y="2989602"/>
              <a:ext cx="0" cy="316197"/>
            </a:xfrm>
            <a:prstGeom prst="straightConnector1">
              <a:avLst/>
            </a:prstGeom>
            <a:ln>
              <a:headEnd type="none"/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Gerade Verbindung mit Pfeil 172">
              <a:extLst>
                <a:ext uri="{FF2B5EF4-FFF2-40B4-BE49-F238E27FC236}">
                  <a16:creationId xmlns:a16="http://schemas.microsoft.com/office/drawing/2014/main" id="{2C99F796-5EAD-E944-93B2-88A08855B2C4}"/>
                </a:ext>
              </a:extLst>
            </p:cNvPr>
            <p:cNvCxnSpPr>
              <a:cxnSpLocks/>
              <a:stCxn id="56" idx="3"/>
              <a:endCxn id="59" idx="1"/>
            </p:cNvCxnSpPr>
            <p:nvPr/>
          </p:nvCxnSpPr>
          <p:spPr>
            <a:xfrm>
              <a:off x="7412677" y="3657600"/>
              <a:ext cx="228600" cy="0"/>
            </a:xfrm>
            <a:prstGeom prst="straightConnector1">
              <a:avLst/>
            </a:prstGeom>
            <a:ln>
              <a:headEnd type="none"/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3" name="Abgerundetes Rechteck 168">
              <a:extLst>
                <a:ext uri="{FF2B5EF4-FFF2-40B4-BE49-F238E27FC236}">
                  <a16:creationId xmlns:a16="http://schemas.microsoft.com/office/drawing/2014/main" id="{FBF16C31-3848-4946-AF6D-F1D94A0694F5}"/>
                </a:ext>
              </a:extLst>
            </p:cNvPr>
            <p:cNvSpPr/>
            <p:nvPr/>
          </p:nvSpPr>
          <p:spPr>
            <a:xfrm>
              <a:off x="7641277" y="4325598"/>
              <a:ext cx="381000" cy="703602"/>
            </a:xfrm>
            <a:prstGeom prst="roundRect">
              <a:avLst/>
            </a:prstGeom>
            <a:solidFill>
              <a:srgbClr val="A2CEE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cxnSp>
          <p:nvCxnSpPr>
            <p:cNvPr id="64" name="Gerade Verbindung mit Pfeil 171">
              <a:extLst>
                <a:ext uri="{FF2B5EF4-FFF2-40B4-BE49-F238E27FC236}">
                  <a16:creationId xmlns:a16="http://schemas.microsoft.com/office/drawing/2014/main" id="{EA730B1A-4079-AB4C-8BC4-3AF70DF4C75F}"/>
                </a:ext>
              </a:extLst>
            </p:cNvPr>
            <p:cNvCxnSpPr>
              <a:cxnSpLocks/>
              <a:stCxn id="63" idx="0"/>
              <a:endCxn id="59" idx="2"/>
            </p:cNvCxnSpPr>
            <p:nvPr/>
          </p:nvCxnSpPr>
          <p:spPr>
            <a:xfrm flipV="1">
              <a:off x="7831777" y="4009401"/>
              <a:ext cx="0" cy="316197"/>
            </a:xfrm>
            <a:prstGeom prst="straightConnector1">
              <a:avLst/>
            </a:prstGeom>
            <a:ln>
              <a:headEnd type="none"/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5" name="Abgerundetes Rechteck 169">
              <a:extLst>
                <a:ext uri="{FF2B5EF4-FFF2-40B4-BE49-F238E27FC236}">
                  <a16:creationId xmlns:a16="http://schemas.microsoft.com/office/drawing/2014/main" id="{557E121B-B417-DC4A-AB46-8598C0447879}"/>
                </a:ext>
              </a:extLst>
            </p:cNvPr>
            <p:cNvSpPr/>
            <p:nvPr/>
          </p:nvSpPr>
          <p:spPr>
            <a:xfrm>
              <a:off x="8256075" y="2304803"/>
              <a:ext cx="381000" cy="703602"/>
            </a:xfrm>
            <a:prstGeom prst="roundRect">
              <a:avLst/>
            </a:prstGeom>
            <a:solidFill>
              <a:srgbClr val="DCACEE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cxnSp>
          <p:nvCxnSpPr>
            <p:cNvPr id="66" name="Gerade Verbindung mit Pfeil 172">
              <a:extLst>
                <a:ext uri="{FF2B5EF4-FFF2-40B4-BE49-F238E27FC236}">
                  <a16:creationId xmlns:a16="http://schemas.microsoft.com/office/drawing/2014/main" id="{522620E3-3565-5E45-B7AB-0C83389255F4}"/>
                </a:ext>
              </a:extLst>
            </p:cNvPr>
            <p:cNvCxnSpPr>
              <a:cxnSpLocks/>
              <a:endCxn id="65" idx="2"/>
            </p:cNvCxnSpPr>
            <p:nvPr/>
          </p:nvCxnSpPr>
          <p:spPr>
            <a:xfrm flipV="1">
              <a:off x="8443855" y="3008405"/>
              <a:ext cx="2720" cy="335000"/>
            </a:xfrm>
            <a:prstGeom prst="straightConnector1">
              <a:avLst/>
            </a:prstGeom>
            <a:ln>
              <a:headEnd type="none"/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7" name="Abgerundetes Rechteck 167">
              <a:extLst>
                <a:ext uri="{FF2B5EF4-FFF2-40B4-BE49-F238E27FC236}">
                  <a16:creationId xmlns:a16="http://schemas.microsoft.com/office/drawing/2014/main" id="{F83C9EBD-7651-9249-B14F-5CDA988A826B}"/>
                </a:ext>
              </a:extLst>
            </p:cNvPr>
            <p:cNvSpPr/>
            <p:nvPr/>
          </p:nvSpPr>
          <p:spPr>
            <a:xfrm>
              <a:off x="8248158" y="3305799"/>
              <a:ext cx="381000" cy="703602"/>
            </a:xfrm>
            <a:prstGeom prst="roundRect">
              <a:avLst/>
            </a:prstGeom>
            <a:solidFill>
              <a:srgbClr val="E1F8D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cxnSp>
          <p:nvCxnSpPr>
            <p:cNvPr id="68" name="Gerade Verbindung mit Pfeil 172">
              <a:extLst>
                <a:ext uri="{FF2B5EF4-FFF2-40B4-BE49-F238E27FC236}">
                  <a16:creationId xmlns:a16="http://schemas.microsoft.com/office/drawing/2014/main" id="{3A733BA4-C4E6-2B49-BAD5-D285B9844582}"/>
                </a:ext>
              </a:extLst>
            </p:cNvPr>
            <p:cNvCxnSpPr>
              <a:cxnSpLocks/>
              <a:endCxn id="67" idx="1"/>
            </p:cNvCxnSpPr>
            <p:nvPr/>
          </p:nvCxnSpPr>
          <p:spPr>
            <a:xfrm>
              <a:off x="8019558" y="3657600"/>
              <a:ext cx="228600" cy="0"/>
            </a:xfrm>
            <a:prstGeom prst="straightConnector1">
              <a:avLst/>
            </a:prstGeom>
            <a:ln>
              <a:headEnd type="none"/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9" name="Abgerundetes Rechteck 167">
              <a:extLst>
                <a:ext uri="{FF2B5EF4-FFF2-40B4-BE49-F238E27FC236}">
                  <a16:creationId xmlns:a16="http://schemas.microsoft.com/office/drawing/2014/main" id="{B2668BD0-5EC2-A449-B9D6-562BC0745CA3}"/>
                </a:ext>
              </a:extLst>
            </p:cNvPr>
            <p:cNvSpPr/>
            <p:nvPr/>
          </p:nvSpPr>
          <p:spPr>
            <a:xfrm>
              <a:off x="8865675" y="3317674"/>
              <a:ext cx="381000" cy="703602"/>
            </a:xfrm>
            <a:prstGeom prst="roundRect">
              <a:avLst/>
            </a:prstGeom>
            <a:solidFill>
              <a:srgbClr val="E1F8D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cxnSp>
          <p:nvCxnSpPr>
            <p:cNvPr id="70" name="Gerade Verbindung mit Pfeil 172">
              <a:extLst>
                <a:ext uri="{FF2B5EF4-FFF2-40B4-BE49-F238E27FC236}">
                  <a16:creationId xmlns:a16="http://schemas.microsoft.com/office/drawing/2014/main" id="{822F5F2D-0BBD-1E48-8D4C-0F25BE4C8604}"/>
                </a:ext>
              </a:extLst>
            </p:cNvPr>
            <p:cNvCxnSpPr>
              <a:cxnSpLocks/>
              <a:endCxn id="69" idx="1"/>
            </p:cNvCxnSpPr>
            <p:nvPr/>
          </p:nvCxnSpPr>
          <p:spPr>
            <a:xfrm>
              <a:off x="8637075" y="3669475"/>
              <a:ext cx="228600" cy="0"/>
            </a:xfrm>
            <a:prstGeom prst="straightConnector1">
              <a:avLst/>
            </a:prstGeom>
            <a:ln>
              <a:headEnd type="none"/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1" name="Abgerundetes Rechteck 169">
              <a:extLst>
                <a:ext uri="{FF2B5EF4-FFF2-40B4-BE49-F238E27FC236}">
                  <a16:creationId xmlns:a16="http://schemas.microsoft.com/office/drawing/2014/main" id="{6B9ED763-6F1B-9E41-9332-36C7FD571B25}"/>
                </a:ext>
              </a:extLst>
            </p:cNvPr>
            <p:cNvSpPr/>
            <p:nvPr/>
          </p:nvSpPr>
          <p:spPr>
            <a:xfrm>
              <a:off x="8864192" y="2304936"/>
              <a:ext cx="381000" cy="703602"/>
            </a:xfrm>
            <a:prstGeom prst="roundRect">
              <a:avLst/>
            </a:prstGeom>
            <a:solidFill>
              <a:srgbClr val="DCACEE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cxnSp>
          <p:nvCxnSpPr>
            <p:cNvPr id="72" name="Gerade Verbindung mit Pfeil 172">
              <a:extLst>
                <a:ext uri="{FF2B5EF4-FFF2-40B4-BE49-F238E27FC236}">
                  <a16:creationId xmlns:a16="http://schemas.microsoft.com/office/drawing/2014/main" id="{765439F3-DD71-AD4F-8282-6319E3002F30}"/>
                </a:ext>
              </a:extLst>
            </p:cNvPr>
            <p:cNvCxnSpPr>
              <a:cxnSpLocks/>
              <a:stCxn id="69" idx="0"/>
              <a:endCxn id="71" idx="2"/>
            </p:cNvCxnSpPr>
            <p:nvPr/>
          </p:nvCxnSpPr>
          <p:spPr>
            <a:xfrm flipH="1" flipV="1">
              <a:off x="9054692" y="3008538"/>
              <a:ext cx="1483" cy="309136"/>
            </a:xfrm>
            <a:prstGeom prst="straightConnector1">
              <a:avLst/>
            </a:prstGeom>
            <a:ln>
              <a:headEnd type="none"/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3" name="TextBox 72">
            <a:extLst>
              <a:ext uri="{FF2B5EF4-FFF2-40B4-BE49-F238E27FC236}">
                <a16:creationId xmlns:a16="http://schemas.microsoft.com/office/drawing/2014/main" id="{993C9757-06B0-664A-9C7B-67C40C49EEDD}"/>
              </a:ext>
            </a:extLst>
          </p:cNvPr>
          <p:cNvSpPr txBox="1"/>
          <p:nvPr/>
        </p:nvSpPr>
        <p:spPr>
          <a:xfrm>
            <a:off x="1531868" y="2708239"/>
            <a:ext cx="12875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one</a:t>
            </a:r>
            <a:r>
              <a:rPr lang="de-DE" sz="16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</a:t>
            </a:r>
            <a:r>
              <a:rPr lang="de-DE" sz="16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to</a:t>
            </a:r>
            <a:r>
              <a:rPr lang="de-DE" sz="16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</a:t>
            </a:r>
            <a:r>
              <a:rPr lang="de-DE" sz="16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many</a:t>
            </a:r>
            <a:endParaRPr lang="de-DE" sz="16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C9FCD49E-F9D1-7E47-B1B9-B346AE6874E3}"/>
              </a:ext>
            </a:extLst>
          </p:cNvPr>
          <p:cNvSpPr txBox="1"/>
          <p:nvPr/>
        </p:nvSpPr>
        <p:spPr>
          <a:xfrm>
            <a:off x="3119252" y="2708239"/>
            <a:ext cx="12875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many</a:t>
            </a:r>
            <a:r>
              <a:rPr lang="de-DE" sz="16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</a:t>
            </a:r>
            <a:r>
              <a:rPr lang="de-DE" sz="16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to</a:t>
            </a:r>
            <a:r>
              <a:rPr lang="de-DE" sz="16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</a:t>
            </a:r>
            <a:r>
              <a:rPr lang="de-DE" sz="16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one</a:t>
            </a:r>
            <a:endParaRPr lang="de-DE" sz="16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CD60D98E-853A-3444-88E9-8EF38EF30444}"/>
              </a:ext>
            </a:extLst>
          </p:cNvPr>
          <p:cNvSpPr txBox="1"/>
          <p:nvPr/>
        </p:nvSpPr>
        <p:spPr>
          <a:xfrm>
            <a:off x="4506500" y="2473323"/>
            <a:ext cx="14398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6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(</a:t>
            </a:r>
            <a:r>
              <a:rPr lang="de-DE" sz="16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n</a:t>
            </a:r>
            <a:r>
              <a:rPr lang="de-DE" sz="16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</a:t>
            </a:r>
            <a:r>
              <a:rPr lang="de-DE" sz="16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to</a:t>
            </a:r>
            <a:r>
              <a:rPr lang="de-DE" sz="16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</a:t>
            </a:r>
            <a:r>
              <a:rPr lang="de-DE" sz="16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n</a:t>
            </a:r>
            <a:r>
              <a:rPr lang="de-DE" sz="16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)</a:t>
            </a:r>
          </a:p>
          <a:p>
            <a:pPr algn="ctr"/>
            <a:r>
              <a:rPr lang="de-DE" sz="16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many</a:t>
            </a:r>
            <a:r>
              <a:rPr lang="de-DE" sz="16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</a:t>
            </a:r>
            <a:r>
              <a:rPr lang="de-DE" sz="16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to</a:t>
            </a:r>
            <a:r>
              <a:rPr lang="de-DE" sz="16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</a:t>
            </a:r>
            <a:r>
              <a:rPr lang="de-DE" sz="16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many</a:t>
            </a:r>
            <a:endParaRPr lang="de-DE" sz="16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7232A1E-14EC-8546-ABE3-B66A449576A0}"/>
              </a:ext>
            </a:extLst>
          </p:cNvPr>
          <p:cNvSpPr txBox="1"/>
          <p:nvPr/>
        </p:nvSpPr>
        <p:spPr>
          <a:xfrm>
            <a:off x="6796964" y="2505787"/>
            <a:ext cx="14398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6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(</a:t>
            </a:r>
            <a:r>
              <a:rPr lang="de-DE" sz="16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n</a:t>
            </a:r>
            <a:r>
              <a:rPr lang="de-DE" sz="16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</a:t>
            </a:r>
            <a:r>
              <a:rPr lang="de-DE" sz="16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to</a:t>
            </a:r>
            <a:r>
              <a:rPr lang="de-DE" sz="16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m)</a:t>
            </a:r>
          </a:p>
          <a:p>
            <a:pPr algn="ctr"/>
            <a:r>
              <a:rPr lang="de-DE" sz="16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many</a:t>
            </a:r>
            <a:r>
              <a:rPr lang="de-DE" sz="16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</a:t>
            </a:r>
            <a:r>
              <a:rPr lang="de-DE" sz="16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to</a:t>
            </a:r>
            <a:r>
              <a:rPr lang="de-DE" sz="16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</a:t>
            </a:r>
            <a:r>
              <a:rPr lang="de-DE" sz="16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many</a:t>
            </a:r>
            <a:endParaRPr lang="de-DE" sz="16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7119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73" grpId="0"/>
      <p:bldP spid="74" grpId="0"/>
      <p:bldP spid="75" grpId="0"/>
      <p:bldP spid="76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C6D64B0-E822-E041-82D6-69AD056E0F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9695" y="1525203"/>
            <a:ext cx="5940305" cy="4843847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8372B6D-5476-7744-800B-07463900C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Pingo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EC9B83D2-F51E-DC42-8DA7-5BB5BF806B0F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060695" y="2743200"/>
            <a:ext cx="1626215" cy="2239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96909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18DACE2-7D4B-EB43-862A-C6CFD6FE1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Problem – </a:t>
            </a:r>
            <a:r>
              <a:rPr lang="de-DE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Vanishing</a:t>
            </a:r>
            <a:r>
              <a:rPr lang="de-DE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Gradient</a:t>
            </a:r>
          </a:p>
        </p:txBody>
      </p:sp>
      <p:sp>
        <p:nvSpPr>
          <p:cNvPr id="39" name="Abgerundetes Rechteck 167">
            <a:extLst>
              <a:ext uri="{FF2B5EF4-FFF2-40B4-BE49-F238E27FC236}">
                <a16:creationId xmlns:a16="http://schemas.microsoft.com/office/drawing/2014/main" id="{E6B72E3C-4EF5-AD47-AE16-F8E0455518AA}"/>
              </a:ext>
            </a:extLst>
          </p:cNvPr>
          <p:cNvSpPr/>
          <p:nvPr/>
        </p:nvSpPr>
        <p:spPr>
          <a:xfrm>
            <a:off x="855398" y="2696199"/>
            <a:ext cx="1053415" cy="401477"/>
          </a:xfrm>
          <a:prstGeom prst="roundRect">
            <a:avLst/>
          </a:prstGeom>
          <a:solidFill>
            <a:srgbClr val="E1F8D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Hidden</a:t>
            </a:r>
          </a:p>
        </p:txBody>
      </p:sp>
      <p:sp>
        <p:nvSpPr>
          <p:cNvPr id="40" name="Abgerundetes Rechteck 168">
            <a:extLst>
              <a:ext uri="{FF2B5EF4-FFF2-40B4-BE49-F238E27FC236}">
                <a16:creationId xmlns:a16="http://schemas.microsoft.com/office/drawing/2014/main" id="{EC900BBC-406C-254D-9B0D-81FED780EECF}"/>
              </a:ext>
            </a:extLst>
          </p:cNvPr>
          <p:cNvSpPr/>
          <p:nvPr/>
        </p:nvSpPr>
        <p:spPr>
          <a:xfrm>
            <a:off x="855396" y="3334998"/>
            <a:ext cx="1053416" cy="401477"/>
          </a:xfrm>
          <a:prstGeom prst="roundRect">
            <a:avLst/>
          </a:prstGeom>
          <a:solidFill>
            <a:srgbClr val="A2CEE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Input</a:t>
            </a:r>
          </a:p>
        </p:txBody>
      </p:sp>
      <p:sp>
        <p:nvSpPr>
          <p:cNvPr id="41" name="Abgerundetes Rechteck 169">
            <a:extLst>
              <a:ext uri="{FF2B5EF4-FFF2-40B4-BE49-F238E27FC236}">
                <a16:creationId xmlns:a16="http://schemas.microsoft.com/office/drawing/2014/main" id="{A14DC86F-4D62-BB4B-BA05-7FD71B93648A}"/>
              </a:ext>
            </a:extLst>
          </p:cNvPr>
          <p:cNvSpPr/>
          <p:nvPr/>
        </p:nvSpPr>
        <p:spPr>
          <a:xfrm>
            <a:off x="855397" y="2057400"/>
            <a:ext cx="1053414" cy="401477"/>
          </a:xfrm>
          <a:prstGeom prst="roundRect">
            <a:avLst/>
          </a:prstGeom>
          <a:solidFill>
            <a:srgbClr val="DCACE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Output</a:t>
            </a:r>
          </a:p>
        </p:txBody>
      </p:sp>
      <p:cxnSp>
        <p:nvCxnSpPr>
          <p:cNvPr id="42" name="Gerade Verbindung mit Pfeil 171">
            <a:extLst>
              <a:ext uri="{FF2B5EF4-FFF2-40B4-BE49-F238E27FC236}">
                <a16:creationId xmlns:a16="http://schemas.microsoft.com/office/drawing/2014/main" id="{A087DA30-B8A9-694B-81F7-341EDC3E66CC}"/>
              </a:ext>
            </a:extLst>
          </p:cNvPr>
          <p:cNvCxnSpPr>
            <a:cxnSpLocks/>
            <a:stCxn id="40" idx="0"/>
            <a:endCxn id="39" idx="2"/>
          </p:cNvCxnSpPr>
          <p:nvPr/>
        </p:nvCxnSpPr>
        <p:spPr>
          <a:xfrm flipV="1">
            <a:off x="1382104" y="3097676"/>
            <a:ext cx="0" cy="237322"/>
          </a:xfrm>
          <a:prstGeom prst="straightConnector1">
            <a:avLst/>
          </a:prstGeom>
          <a:ln>
            <a:headEnd type="none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Gerade Verbindung mit Pfeil 172">
            <a:extLst>
              <a:ext uri="{FF2B5EF4-FFF2-40B4-BE49-F238E27FC236}">
                <a16:creationId xmlns:a16="http://schemas.microsoft.com/office/drawing/2014/main" id="{06587ED2-7E34-EA41-A276-10887C98F9D1}"/>
              </a:ext>
            </a:extLst>
          </p:cNvPr>
          <p:cNvCxnSpPr>
            <a:cxnSpLocks/>
            <a:stCxn id="39" idx="0"/>
            <a:endCxn id="41" idx="2"/>
          </p:cNvCxnSpPr>
          <p:nvPr/>
        </p:nvCxnSpPr>
        <p:spPr>
          <a:xfrm flipV="1">
            <a:off x="1382104" y="2458877"/>
            <a:ext cx="0" cy="237322"/>
          </a:xfrm>
          <a:prstGeom prst="straightConnector1">
            <a:avLst/>
          </a:prstGeom>
          <a:ln>
            <a:headEnd type="none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Bogen 5">
            <a:extLst>
              <a:ext uri="{FF2B5EF4-FFF2-40B4-BE49-F238E27FC236}">
                <a16:creationId xmlns:a16="http://schemas.microsoft.com/office/drawing/2014/main" id="{A2E36210-58B8-A549-878C-5DE4C8A7CD92}"/>
              </a:ext>
            </a:extLst>
          </p:cNvPr>
          <p:cNvSpPr/>
          <p:nvPr/>
        </p:nvSpPr>
        <p:spPr>
          <a:xfrm>
            <a:off x="511306" y="2486389"/>
            <a:ext cx="485444" cy="419620"/>
          </a:xfrm>
          <a:prstGeom prst="arc">
            <a:avLst>
              <a:gd name="adj1" fmla="val 4014891"/>
              <a:gd name="adj2" fmla="val 0"/>
            </a:avLst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5" name="Textfeld 12">
            <a:extLst>
              <a:ext uri="{FF2B5EF4-FFF2-40B4-BE49-F238E27FC236}">
                <a16:creationId xmlns:a16="http://schemas.microsoft.com/office/drawing/2014/main" id="{9111DF2D-6464-AC4A-84BB-F90758221E23}"/>
              </a:ext>
            </a:extLst>
          </p:cNvPr>
          <p:cNvSpPr txBox="1"/>
          <p:nvPr/>
        </p:nvSpPr>
        <p:spPr>
          <a:xfrm>
            <a:off x="228600" y="2419197"/>
            <a:ext cx="578328" cy="30008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350" i="1" dirty="0">
                <a:solidFill>
                  <a:prstClr val="black"/>
                </a:solidFill>
                <a:latin typeface="Calibri" panose="020F0502020204030204"/>
              </a:rPr>
              <a:t>state</a:t>
            </a:r>
          </a:p>
        </p:txBody>
      </p:sp>
      <p:cxnSp>
        <p:nvCxnSpPr>
          <p:cNvPr id="46" name="Gerade Verbindung mit Pfeil 15">
            <a:extLst>
              <a:ext uri="{FF2B5EF4-FFF2-40B4-BE49-F238E27FC236}">
                <a16:creationId xmlns:a16="http://schemas.microsoft.com/office/drawing/2014/main" id="{88E11C37-6CFD-0E4C-AD7D-07006EAFAD80}"/>
              </a:ext>
            </a:extLst>
          </p:cNvPr>
          <p:cNvCxnSpPr>
            <a:cxnSpLocks/>
            <a:stCxn id="49" idx="3"/>
            <a:endCxn id="54" idx="1"/>
          </p:cNvCxnSpPr>
          <p:nvPr/>
        </p:nvCxnSpPr>
        <p:spPr>
          <a:xfrm flipV="1">
            <a:off x="3956212" y="2896936"/>
            <a:ext cx="559919" cy="3384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Textfeld 26">
            <a:extLst>
              <a:ext uri="{FF2B5EF4-FFF2-40B4-BE49-F238E27FC236}">
                <a16:creationId xmlns:a16="http://schemas.microsoft.com/office/drawing/2014/main" id="{38AD9AF3-FF92-ED48-9D64-2B12398EB6AA}"/>
              </a:ext>
            </a:extLst>
          </p:cNvPr>
          <p:cNvSpPr txBox="1"/>
          <p:nvPr/>
        </p:nvSpPr>
        <p:spPr>
          <a:xfrm>
            <a:off x="2061479" y="2593639"/>
            <a:ext cx="68580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3300" dirty="0">
                <a:solidFill>
                  <a:prstClr val="black"/>
                </a:solidFill>
                <a:latin typeface="Calibri" panose="020F0502020204030204"/>
              </a:rPr>
              <a:t>=</a:t>
            </a:r>
          </a:p>
        </p:txBody>
      </p:sp>
      <p:sp>
        <p:nvSpPr>
          <p:cNvPr id="49" name="Abgerundetes Rechteck 94">
            <a:extLst>
              <a:ext uri="{FF2B5EF4-FFF2-40B4-BE49-F238E27FC236}">
                <a16:creationId xmlns:a16="http://schemas.microsoft.com/office/drawing/2014/main" id="{B6940F49-D633-484F-8143-2026417B453F}"/>
              </a:ext>
            </a:extLst>
          </p:cNvPr>
          <p:cNvSpPr/>
          <p:nvPr/>
        </p:nvSpPr>
        <p:spPr>
          <a:xfrm>
            <a:off x="2902797" y="2699583"/>
            <a:ext cx="1053415" cy="401477"/>
          </a:xfrm>
          <a:prstGeom prst="roundRect">
            <a:avLst/>
          </a:prstGeom>
          <a:solidFill>
            <a:srgbClr val="E1F8D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Hidden</a:t>
            </a:r>
          </a:p>
        </p:txBody>
      </p:sp>
      <p:sp>
        <p:nvSpPr>
          <p:cNvPr id="50" name="Abgerundetes Rechteck 95">
            <a:extLst>
              <a:ext uri="{FF2B5EF4-FFF2-40B4-BE49-F238E27FC236}">
                <a16:creationId xmlns:a16="http://schemas.microsoft.com/office/drawing/2014/main" id="{E8CC5447-68C1-DA41-99CC-852598683FD5}"/>
              </a:ext>
            </a:extLst>
          </p:cNvPr>
          <p:cNvSpPr/>
          <p:nvPr/>
        </p:nvSpPr>
        <p:spPr>
          <a:xfrm>
            <a:off x="2902795" y="3338382"/>
            <a:ext cx="1053416" cy="401477"/>
          </a:xfrm>
          <a:prstGeom prst="roundRect">
            <a:avLst/>
          </a:prstGeom>
          <a:solidFill>
            <a:srgbClr val="A2CEE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Input 1</a:t>
            </a:r>
          </a:p>
        </p:txBody>
      </p:sp>
      <p:sp>
        <p:nvSpPr>
          <p:cNvPr id="51" name="Abgerundetes Rechteck 96">
            <a:extLst>
              <a:ext uri="{FF2B5EF4-FFF2-40B4-BE49-F238E27FC236}">
                <a16:creationId xmlns:a16="http://schemas.microsoft.com/office/drawing/2014/main" id="{0E9155B4-90E4-0645-A51D-CC9D554955FB}"/>
              </a:ext>
            </a:extLst>
          </p:cNvPr>
          <p:cNvSpPr/>
          <p:nvPr/>
        </p:nvSpPr>
        <p:spPr>
          <a:xfrm>
            <a:off x="2902796" y="2060784"/>
            <a:ext cx="1053414" cy="401477"/>
          </a:xfrm>
          <a:prstGeom prst="roundRect">
            <a:avLst/>
          </a:prstGeom>
          <a:solidFill>
            <a:srgbClr val="DCACE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Output 1</a:t>
            </a:r>
          </a:p>
        </p:txBody>
      </p:sp>
      <p:cxnSp>
        <p:nvCxnSpPr>
          <p:cNvPr id="52" name="Gerade Verbindung mit Pfeil 97">
            <a:extLst>
              <a:ext uri="{FF2B5EF4-FFF2-40B4-BE49-F238E27FC236}">
                <a16:creationId xmlns:a16="http://schemas.microsoft.com/office/drawing/2014/main" id="{A9B4DE7F-7804-6A40-BECB-C7C759477121}"/>
              </a:ext>
            </a:extLst>
          </p:cNvPr>
          <p:cNvCxnSpPr>
            <a:cxnSpLocks/>
            <a:stCxn id="50" idx="0"/>
            <a:endCxn id="49" idx="2"/>
          </p:cNvCxnSpPr>
          <p:nvPr/>
        </p:nvCxnSpPr>
        <p:spPr>
          <a:xfrm flipV="1">
            <a:off x="3429503" y="3101060"/>
            <a:ext cx="0" cy="237322"/>
          </a:xfrm>
          <a:prstGeom prst="straightConnector1">
            <a:avLst/>
          </a:prstGeom>
          <a:ln>
            <a:headEnd type="none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Gerade Verbindung mit Pfeil 98">
            <a:extLst>
              <a:ext uri="{FF2B5EF4-FFF2-40B4-BE49-F238E27FC236}">
                <a16:creationId xmlns:a16="http://schemas.microsoft.com/office/drawing/2014/main" id="{003CCCF7-E195-F64D-8299-61E184D7967B}"/>
              </a:ext>
            </a:extLst>
          </p:cNvPr>
          <p:cNvCxnSpPr>
            <a:cxnSpLocks/>
            <a:stCxn id="49" idx="0"/>
            <a:endCxn id="51" idx="2"/>
          </p:cNvCxnSpPr>
          <p:nvPr/>
        </p:nvCxnSpPr>
        <p:spPr>
          <a:xfrm flipV="1">
            <a:off x="3429503" y="2462261"/>
            <a:ext cx="0" cy="237322"/>
          </a:xfrm>
          <a:prstGeom prst="straightConnector1">
            <a:avLst/>
          </a:prstGeom>
          <a:ln>
            <a:headEnd type="none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Abgerundetes Rechteck 105">
            <a:extLst>
              <a:ext uri="{FF2B5EF4-FFF2-40B4-BE49-F238E27FC236}">
                <a16:creationId xmlns:a16="http://schemas.microsoft.com/office/drawing/2014/main" id="{EF00A6A3-10BD-6640-ABBD-26BA4768FDC0}"/>
              </a:ext>
            </a:extLst>
          </p:cNvPr>
          <p:cNvSpPr/>
          <p:nvPr/>
        </p:nvSpPr>
        <p:spPr>
          <a:xfrm>
            <a:off x="4516131" y="2696199"/>
            <a:ext cx="1053415" cy="401477"/>
          </a:xfrm>
          <a:prstGeom prst="roundRect">
            <a:avLst/>
          </a:prstGeom>
          <a:solidFill>
            <a:srgbClr val="E1F8D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prstClr val="black"/>
                </a:solidFill>
                <a:latin typeface="Calibri" panose="020F0502020204030204"/>
              </a:rPr>
              <a:t>Hidden</a:t>
            </a:r>
          </a:p>
        </p:txBody>
      </p:sp>
      <p:sp>
        <p:nvSpPr>
          <p:cNvPr id="55" name="Abgerundetes Rechteck 106">
            <a:extLst>
              <a:ext uri="{FF2B5EF4-FFF2-40B4-BE49-F238E27FC236}">
                <a16:creationId xmlns:a16="http://schemas.microsoft.com/office/drawing/2014/main" id="{F631EF7B-B42A-1746-B80B-DCC223D598B5}"/>
              </a:ext>
            </a:extLst>
          </p:cNvPr>
          <p:cNvSpPr/>
          <p:nvPr/>
        </p:nvSpPr>
        <p:spPr>
          <a:xfrm>
            <a:off x="4516129" y="3334998"/>
            <a:ext cx="1053416" cy="401477"/>
          </a:xfrm>
          <a:prstGeom prst="roundRect">
            <a:avLst/>
          </a:prstGeom>
          <a:solidFill>
            <a:srgbClr val="A2CEE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Input 2</a:t>
            </a:r>
          </a:p>
        </p:txBody>
      </p:sp>
      <p:sp>
        <p:nvSpPr>
          <p:cNvPr id="56" name="Abgerundetes Rechteck 107">
            <a:extLst>
              <a:ext uri="{FF2B5EF4-FFF2-40B4-BE49-F238E27FC236}">
                <a16:creationId xmlns:a16="http://schemas.microsoft.com/office/drawing/2014/main" id="{45874205-22D5-7A4E-9B2E-C0D84DD1433B}"/>
              </a:ext>
            </a:extLst>
          </p:cNvPr>
          <p:cNvSpPr/>
          <p:nvPr/>
        </p:nvSpPr>
        <p:spPr>
          <a:xfrm>
            <a:off x="4516130" y="2057400"/>
            <a:ext cx="1053414" cy="401477"/>
          </a:xfrm>
          <a:prstGeom prst="roundRect">
            <a:avLst/>
          </a:prstGeom>
          <a:solidFill>
            <a:srgbClr val="DCACE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Output 2</a:t>
            </a:r>
          </a:p>
        </p:txBody>
      </p:sp>
      <p:cxnSp>
        <p:nvCxnSpPr>
          <p:cNvPr id="57" name="Gerade Verbindung mit Pfeil 108">
            <a:extLst>
              <a:ext uri="{FF2B5EF4-FFF2-40B4-BE49-F238E27FC236}">
                <a16:creationId xmlns:a16="http://schemas.microsoft.com/office/drawing/2014/main" id="{0AC79F37-D4F0-B244-B23C-13DB6DC94E2E}"/>
              </a:ext>
            </a:extLst>
          </p:cNvPr>
          <p:cNvCxnSpPr>
            <a:cxnSpLocks/>
            <a:stCxn id="55" idx="0"/>
            <a:endCxn id="54" idx="2"/>
          </p:cNvCxnSpPr>
          <p:nvPr/>
        </p:nvCxnSpPr>
        <p:spPr>
          <a:xfrm flipV="1">
            <a:off x="5042837" y="3097676"/>
            <a:ext cx="0" cy="237322"/>
          </a:xfrm>
          <a:prstGeom prst="straightConnector1">
            <a:avLst/>
          </a:prstGeom>
          <a:ln>
            <a:headEnd type="none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Gerade Verbindung mit Pfeil 109">
            <a:extLst>
              <a:ext uri="{FF2B5EF4-FFF2-40B4-BE49-F238E27FC236}">
                <a16:creationId xmlns:a16="http://schemas.microsoft.com/office/drawing/2014/main" id="{2301A6BF-D4B7-F447-8CC9-AC9221F923CB}"/>
              </a:ext>
            </a:extLst>
          </p:cNvPr>
          <p:cNvCxnSpPr>
            <a:cxnSpLocks/>
            <a:stCxn id="54" idx="0"/>
            <a:endCxn id="56" idx="2"/>
          </p:cNvCxnSpPr>
          <p:nvPr/>
        </p:nvCxnSpPr>
        <p:spPr>
          <a:xfrm flipV="1">
            <a:off x="5042837" y="2458877"/>
            <a:ext cx="0" cy="237322"/>
          </a:xfrm>
          <a:prstGeom prst="straightConnector1">
            <a:avLst/>
          </a:prstGeom>
          <a:ln>
            <a:headEnd type="none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Gerade Verbindung mit Pfeil 112">
            <a:extLst>
              <a:ext uri="{FF2B5EF4-FFF2-40B4-BE49-F238E27FC236}">
                <a16:creationId xmlns:a16="http://schemas.microsoft.com/office/drawing/2014/main" id="{970A7FB9-B491-4043-ABD0-45AB2F0255A5}"/>
              </a:ext>
            </a:extLst>
          </p:cNvPr>
          <p:cNvCxnSpPr>
            <a:cxnSpLocks/>
            <a:stCxn id="54" idx="3"/>
            <a:endCxn id="61" idx="1"/>
          </p:cNvCxnSpPr>
          <p:nvPr/>
        </p:nvCxnSpPr>
        <p:spPr>
          <a:xfrm>
            <a:off x="5569546" y="2896936"/>
            <a:ext cx="547319" cy="0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Abgerundetes Rechteck 114">
            <a:extLst>
              <a:ext uri="{FF2B5EF4-FFF2-40B4-BE49-F238E27FC236}">
                <a16:creationId xmlns:a16="http://schemas.microsoft.com/office/drawing/2014/main" id="{FEC077B5-1700-3647-87E9-7204D6D9152C}"/>
              </a:ext>
            </a:extLst>
          </p:cNvPr>
          <p:cNvSpPr/>
          <p:nvPr/>
        </p:nvSpPr>
        <p:spPr>
          <a:xfrm>
            <a:off x="6116865" y="2696199"/>
            <a:ext cx="1053415" cy="401477"/>
          </a:xfrm>
          <a:prstGeom prst="roundRect">
            <a:avLst/>
          </a:prstGeom>
          <a:solidFill>
            <a:srgbClr val="E1F8D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prstClr val="black"/>
                </a:solidFill>
                <a:latin typeface="Calibri" panose="020F0502020204030204"/>
              </a:rPr>
              <a:t>Hidden</a:t>
            </a:r>
          </a:p>
        </p:txBody>
      </p:sp>
      <p:sp>
        <p:nvSpPr>
          <p:cNvPr id="62" name="Abgerundetes Rechteck 115">
            <a:extLst>
              <a:ext uri="{FF2B5EF4-FFF2-40B4-BE49-F238E27FC236}">
                <a16:creationId xmlns:a16="http://schemas.microsoft.com/office/drawing/2014/main" id="{B6693FFE-C125-6744-9DC7-D77EF4CCCD00}"/>
              </a:ext>
            </a:extLst>
          </p:cNvPr>
          <p:cNvSpPr/>
          <p:nvPr/>
        </p:nvSpPr>
        <p:spPr>
          <a:xfrm>
            <a:off x="6116863" y="3334998"/>
            <a:ext cx="1053416" cy="401477"/>
          </a:xfrm>
          <a:prstGeom prst="roundRect">
            <a:avLst/>
          </a:prstGeom>
          <a:solidFill>
            <a:srgbClr val="A2CEE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Input ..</a:t>
            </a:r>
          </a:p>
        </p:txBody>
      </p:sp>
      <p:sp>
        <p:nvSpPr>
          <p:cNvPr id="63" name="Abgerundetes Rechteck 116">
            <a:extLst>
              <a:ext uri="{FF2B5EF4-FFF2-40B4-BE49-F238E27FC236}">
                <a16:creationId xmlns:a16="http://schemas.microsoft.com/office/drawing/2014/main" id="{723CD3D7-C724-C246-B388-12B238BB555B}"/>
              </a:ext>
            </a:extLst>
          </p:cNvPr>
          <p:cNvSpPr/>
          <p:nvPr/>
        </p:nvSpPr>
        <p:spPr>
          <a:xfrm>
            <a:off x="6116864" y="2057400"/>
            <a:ext cx="1053414" cy="401477"/>
          </a:xfrm>
          <a:prstGeom prst="roundRect">
            <a:avLst/>
          </a:prstGeom>
          <a:solidFill>
            <a:srgbClr val="DCACE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Output ..</a:t>
            </a:r>
          </a:p>
        </p:txBody>
      </p:sp>
      <p:cxnSp>
        <p:nvCxnSpPr>
          <p:cNvPr id="64" name="Gerade Verbindung mit Pfeil 117">
            <a:extLst>
              <a:ext uri="{FF2B5EF4-FFF2-40B4-BE49-F238E27FC236}">
                <a16:creationId xmlns:a16="http://schemas.microsoft.com/office/drawing/2014/main" id="{7ABF3D34-4549-F64F-9F4D-1C8C02ECBEBA}"/>
              </a:ext>
            </a:extLst>
          </p:cNvPr>
          <p:cNvCxnSpPr>
            <a:cxnSpLocks/>
            <a:stCxn id="62" idx="0"/>
            <a:endCxn id="61" idx="2"/>
          </p:cNvCxnSpPr>
          <p:nvPr/>
        </p:nvCxnSpPr>
        <p:spPr>
          <a:xfrm flipV="1">
            <a:off x="6643571" y="3097676"/>
            <a:ext cx="0" cy="237322"/>
          </a:xfrm>
          <a:prstGeom prst="straightConnector1">
            <a:avLst/>
          </a:prstGeom>
          <a:ln>
            <a:headEnd type="none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Gerade Verbindung mit Pfeil 118">
            <a:extLst>
              <a:ext uri="{FF2B5EF4-FFF2-40B4-BE49-F238E27FC236}">
                <a16:creationId xmlns:a16="http://schemas.microsoft.com/office/drawing/2014/main" id="{7AB3A486-B572-D347-B5BB-1806F20AF219}"/>
              </a:ext>
            </a:extLst>
          </p:cNvPr>
          <p:cNvCxnSpPr>
            <a:cxnSpLocks/>
            <a:stCxn id="61" idx="0"/>
            <a:endCxn id="63" idx="2"/>
          </p:cNvCxnSpPr>
          <p:nvPr/>
        </p:nvCxnSpPr>
        <p:spPr>
          <a:xfrm flipV="1">
            <a:off x="6643571" y="2458877"/>
            <a:ext cx="0" cy="237322"/>
          </a:xfrm>
          <a:prstGeom prst="straightConnector1">
            <a:avLst/>
          </a:prstGeom>
          <a:ln>
            <a:headEnd type="none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Gerade Verbindung mit Pfeil 123">
            <a:extLst>
              <a:ext uri="{FF2B5EF4-FFF2-40B4-BE49-F238E27FC236}">
                <a16:creationId xmlns:a16="http://schemas.microsoft.com/office/drawing/2014/main" id="{691F880E-0528-5143-BBAE-E4B00CC9195F}"/>
              </a:ext>
            </a:extLst>
          </p:cNvPr>
          <p:cNvCxnSpPr>
            <a:cxnSpLocks/>
            <a:stCxn id="61" idx="3"/>
            <a:endCxn id="68" idx="1"/>
          </p:cNvCxnSpPr>
          <p:nvPr/>
        </p:nvCxnSpPr>
        <p:spPr>
          <a:xfrm>
            <a:off x="7170277" y="2896936"/>
            <a:ext cx="539306" cy="0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Abgerundetes Rechteck 125">
            <a:extLst>
              <a:ext uri="{FF2B5EF4-FFF2-40B4-BE49-F238E27FC236}">
                <a16:creationId xmlns:a16="http://schemas.microsoft.com/office/drawing/2014/main" id="{7BD68E0E-10B4-7745-9D1D-AD1247D5EB9C}"/>
              </a:ext>
            </a:extLst>
          </p:cNvPr>
          <p:cNvSpPr/>
          <p:nvPr/>
        </p:nvSpPr>
        <p:spPr>
          <a:xfrm>
            <a:off x="7709585" y="2696199"/>
            <a:ext cx="1053415" cy="401477"/>
          </a:xfrm>
          <a:prstGeom prst="roundRect">
            <a:avLst/>
          </a:prstGeom>
          <a:solidFill>
            <a:srgbClr val="E1F8D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prstClr val="black"/>
                </a:solidFill>
                <a:latin typeface="Calibri" panose="020F0502020204030204"/>
              </a:rPr>
              <a:t>Hidden</a:t>
            </a:r>
          </a:p>
        </p:txBody>
      </p:sp>
      <p:sp>
        <p:nvSpPr>
          <p:cNvPr id="69" name="Abgerundetes Rechteck 126">
            <a:extLst>
              <a:ext uri="{FF2B5EF4-FFF2-40B4-BE49-F238E27FC236}">
                <a16:creationId xmlns:a16="http://schemas.microsoft.com/office/drawing/2014/main" id="{741C1AD1-283A-784F-85FC-43880E99BD06}"/>
              </a:ext>
            </a:extLst>
          </p:cNvPr>
          <p:cNvSpPr/>
          <p:nvPr/>
        </p:nvSpPr>
        <p:spPr>
          <a:xfrm>
            <a:off x="7709583" y="3334998"/>
            <a:ext cx="1053416" cy="401477"/>
          </a:xfrm>
          <a:prstGeom prst="roundRect">
            <a:avLst/>
          </a:prstGeom>
          <a:solidFill>
            <a:srgbClr val="A2CEE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Input N</a:t>
            </a:r>
          </a:p>
        </p:txBody>
      </p:sp>
      <p:sp>
        <p:nvSpPr>
          <p:cNvPr id="70" name="Abgerundetes Rechteck 127">
            <a:extLst>
              <a:ext uri="{FF2B5EF4-FFF2-40B4-BE49-F238E27FC236}">
                <a16:creationId xmlns:a16="http://schemas.microsoft.com/office/drawing/2014/main" id="{10780D83-0E76-1745-A57C-D8CA9E0A1DA5}"/>
              </a:ext>
            </a:extLst>
          </p:cNvPr>
          <p:cNvSpPr/>
          <p:nvPr/>
        </p:nvSpPr>
        <p:spPr>
          <a:xfrm>
            <a:off x="7709584" y="2057400"/>
            <a:ext cx="1053414" cy="401477"/>
          </a:xfrm>
          <a:prstGeom prst="roundRect">
            <a:avLst/>
          </a:prstGeom>
          <a:solidFill>
            <a:srgbClr val="DCACE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Output N</a:t>
            </a:r>
          </a:p>
        </p:txBody>
      </p:sp>
      <p:cxnSp>
        <p:nvCxnSpPr>
          <p:cNvPr id="71" name="Gerade Verbindung mit Pfeil 128">
            <a:extLst>
              <a:ext uri="{FF2B5EF4-FFF2-40B4-BE49-F238E27FC236}">
                <a16:creationId xmlns:a16="http://schemas.microsoft.com/office/drawing/2014/main" id="{504C712A-EE5A-F64B-966E-A018F28E5E08}"/>
              </a:ext>
            </a:extLst>
          </p:cNvPr>
          <p:cNvCxnSpPr>
            <a:cxnSpLocks/>
            <a:stCxn id="69" idx="0"/>
            <a:endCxn id="68" idx="2"/>
          </p:cNvCxnSpPr>
          <p:nvPr/>
        </p:nvCxnSpPr>
        <p:spPr>
          <a:xfrm flipV="1">
            <a:off x="8236291" y="3097676"/>
            <a:ext cx="0" cy="237322"/>
          </a:xfrm>
          <a:prstGeom prst="straightConnector1">
            <a:avLst/>
          </a:prstGeom>
          <a:ln>
            <a:headEnd type="none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Gerade Verbindung mit Pfeil 129">
            <a:extLst>
              <a:ext uri="{FF2B5EF4-FFF2-40B4-BE49-F238E27FC236}">
                <a16:creationId xmlns:a16="http://schemas.microsoft.com/office/drawing/2014/main" id="{A5CDA19C-4800-454C-A7D2-687015AEDF76}"/>
              </a:ext>
            </a:extLst>
          </p:cNvPr>
          <p:cNvCxnSpPr>
            <a:cxnSpLocks/>
            <a:stCxn id="68" idx="0"/>
            <a:endCxn id="70" idx="2"/>
          </p:cNvCxnSpPr>
          <p:nvPr/>
        </p:nvCxnSpPr>
        <p:spPr>
          <a:xfrm flipV="1">
            <a:off x="8236291" y="2458877"/>
            <a:ext cx="0" cy="237322"/>
          </a:xfrm>
          <a:prstGeom prst="straightConnector1">
            <a:avLst/>
          </a:prstGeom>
          <a:ln>
            <a:headEnd type="none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Right Arrow 3">
            <a:extLst>
              <a:ext uri="{FF2B5EF4-FFF2-40B4-BE49-F238E27FC236}">
                <a16:creationId xmlns:a16="http://schemas.microsoft.com/office/drawing/2014/main" id="{9CD22E0C-EB20-034D-8325-A9CC6D05EEAE}"/>
              </a:ext>
            </a:extLst>
          </p:cNvPr>
          <p:cNvSpPr/>
          <p:nvPr/>
        </p:nvSpPr>
        <p:spPr>
          <a:xfrm rot="10800000">
            <a:off x="8796212" y="2493477"/>
            <a:ext cx="248677" cy="762000"/>
          </a:xfrm>
          <a:prstGeom prst="rightArrow">
            <a:avLst/>
          </a:prstGeom>
          <a:solidFill>
            <a:schemeClr val="accent6">
              <a:alpha val="59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4" name="Right Arrow 73">
            <a:extLst>
              <a:ext uri="{FF2B5EF4-FFF2-40B4-BE49-F238E27FC236}">
                <a16:creationId xmlns:a16="http://schemas.microsoft.com/office/drawing/2014/main" id="{F2D23A19-B73D-BE4A-A84E-3B4132112844}"/>
              </a:ext>
            </a:extLst>
          </p:cNvPr>
          <p:cNvSpPr/>
          <p:nvPr/>
        </p:nvSpPr>
        <p:spPr>
          <a:xfrm rot="10800000">
            <a:off x="5608604" y="2771003"/>
            <a:ext cx="411196" cy="276986"/>
          </a:xfrm>
          <a:prstGeom prst="rightArrow">
            <a:avLst/>
          </a:prstGeom>
          <a:solidFill>
            <a:schemeClr val="accent6">
              <a:alpha val="54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5" name="Right Arrow 74">
            <a:extLst>
              <a:ext uri="{FF2B5EF4-FFF2-40B4-BE49-F238E27FC236}">
                <a16:creationId xmlns:a16="http://schemas.microsoft.com/office/drawing/2014/main" id="{DA2E2613-320E-4A4E-8495-5FAAFB687500}"/>
              </a:ext>
            </a:extLst>
          </p:cNvPr>
          <p:cNvSpPr/>
          <p:nvPr/>
        </p:nvSpPr>
        <p:spPr>
          <a:xfrm rot="10800000">
            <a:off x="4003087" y="2819400"/>
            <a:ext cx="416512" cy="152646"/>
          </a:xfrm>
          <a:prstGeom prst="rightArrow">
            <a:avLst/>
          </a:prstGeom>
          <a:solidFill>
            <a:schemeClr val="accent6">
              <a:alpha val="54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6" name="Right Arrow 75">
            <a:extLst>
              <a:ext uri="{FF2B5EF4-FFF2-40B4-BE49-F238E27FC236}">
                <a16:creationId xmlns:a16="http://schemas.microsoft.com/office/drawing/2014/main" id="{6277B937-98FB-BB4D-BD56-6553E2AF65D1}"/>
              </a:ext>
            </a:extLst>
          </p:cNvPr>
          <p:cNvSpPr/>
          <p:nvPr/>
        </p:nvSpPr>
        <p:spPr>
          <a:xfrm rot="10800000">
            <a:off x="7201327" y="2645631"/>
            <a:ext cx="474998" cy="478569"/>
          </a:xfrm>
          <a:prstGeom prst="rightArrow">
            <a:avLst/>
          </a:prstGeom>
          <a:solidFill>
            <a:schemeClr val="accent6">
              <a:alpha val="59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356197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18DACE2-7D4B-EB43-862A-C6CFD6FE1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Problem – </a:t>
            </a:r>
            <a:r>
              <a:rPr lang="de-DE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Vanishing</a:t>
            </a:r>
            <a:r>
              <a:rPr lang="de-DE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Gradient</a:t>
            </a:r>
          </a:p>
        </p:txBody>
      </p:sp>
      <p:sp>
        <p:nvSpPr>
          <p:cNvPr id="39" name="Abgerundetes Rechteck 167">
            <a:extLst>
              <a:ext uri="{FF2B5EF4-FFF2-40B4-BE49-F238E27FC236}">
                <a16:creationId xmlns:a16="http://schemas.microsoft.com/office/drawing/2014/main" id="{E6B72E3C-4EF5-AD47-AE16-F8E0455518AA}"/>
              </a:ext>
            </a:extLst>
          </p:cNvPr>
          <p:cNvSpPr/>
          <p:nvPr/>
        </p:nvSpPr>
        <p:spPr>
          <a:xfrm>
            <a:off x="855398" y="2696199"/>
            <a:ext cx="1053415" cy="401477"/>
          </a:xfrm>
          <a:prstGeom prst="roundRect">
            <a:avLst/>
          </a:prstGeom>
          <a:solidFill>
            <a:srgbClr val="E1F8D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Hidden</a:t>
            </a:r>
          </a:p>
        </p:txBody>
      </p:sp>
      <p:sp>
        <p:nvSpPr>
          <p:cNvPr id="40" name="Abgerundetes Rechteck 168">
            <a:extLst>
              <a:ext uri="{FF2B5EF4-FFF2-40B4-BE49-F238E27FC236}">
                <a16:creationId xmlns:a16="http://schemas.microsoft.com/office/drawing/2014/main" id="{EC900BBC-406C-254D-9B0D-81FED780EECF}"/>
              </a:ext>
            </a:extLst>
          </p:cNvPr>
          <p:cNvSpPr/>
          <p:nvPr/>
        </p:nvSpPr>
        <p:spPr>
          <a:xfrm>
            <a:off x="855396" y="3334998"/>
            <a:ext cx="1053416" cy="401477"/>
          </a:xfrm>
          <a:prstGeom prst="roundRect">
            <a:avLst/>
          </a:prstGeom>
          <a:solidFill>
            <a:srgbClr val="A2CEE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Input</a:t>
            </a:r>
          </a:p>
        </p:txBody>
      </p:sp>
      <p:sp>
        <p:nvSpPr>
          <p:cNvPr id="41" name="Abgerundetes Rechteck 169">
            <a:extLst>
              <a:ext uri="{FF2B5EF4-FFF2-40B4-BE49-F238E27FC236}">
                <a16:creationId xmlns:a16="http://schemas.microsoft.com/office/drawing/2014/main" id="{A14DC86F-4D62-BB4B-BA05-7FD71B93648A}"/>
              </a:ext>
            </a:extLst>
          </p:cNvPr>
          <p:cNvSpPr/>
          <p:nvPr/>
        </p:nvSpPr>
        <p:spPr>
          <a:xfrm>
            <a:off x="855397" y="2057400"/>
            <a:ext cx="1053414" cy="401477"/>
          </a:xfrm>
          <a:prstGeom prst="roundRect">
            <a:avLst/>
          </a:prstGeom>
          <a:solidFill>
            <a:srgbClr val="DCACE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Output</a:t>
            </a:r>
          </a:p>
        </p:txBody>
      </p:sp>
      <p:cxnSp>
        <p:nvCxnSpPr>
          <p:cNvPr id="42" name="Gerade Verbindung mit Pfeil 171">
            <a:extLst>
              <a:ext uri="{FF2B5EF4-FFF2-40B4-BE49-F238E27FC236}">
                <a16:creationId xmlns:a16="http://schemas.microsoft.com/office/drawing/2014/main" id="{A087DA30-B8A9-694B-81F7-341EDC3E66CC}"/>
              </a:ext>
            </a:extLst>
          </p:cNvPr>
          <p:cNvCxnSpPr>
            <a:cxnSpLocks/>
            <a:stCxn id="40" idx="0"/>
            <a:endCxn id="39" idx="2"/>
          </p:cNvCxnSpPr>
          <p:nvPr/>
        </p:nvCxnSpPr>
        <p:spPr>
          <a:xfrm flipV="1">
            <a:off x="1382104" y="3097676"/>
            <a:ext cx="0" cy="237322"/>
          </a:xfrm>
          <a:prstGeom prst="straightConnector1">
            <a:avLst/>
          </a:prstGeom>
          <a:ln>
            <a:headEnd type="none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Gerade Verbindung mit Pfeil 172">
            <a:extLst>
              <a:ext uri="{FF2B5EF4-FFF2-40B4-BE49-F238E27FC236}">
                <a16:creationId xmlns:a16="http://schemas.microsoft.com/office/drawing/2014/main" id="{06587ED2-7E34-EA41-A276-10887C98F9D1}"/>
              </a:ext>
            </a:extLst>
          </p:cNvPr>
          <p:cNvCxnSpPr>
            <a:cxnSpLocks/>
            <a:stCxn id="39" idx="0"/>
            <a:endCxn id="41" idx="2"/>
          </p:cNvCxnSpPr>
          <p:nvPr/>
        </p:nvCxnSpPr>
        <p:spPr>
          <a:xfrm flipV="1">
            <a:off x="1382104" y="2458877"/>
            <a:ext cx="0" cy="237322"/>
          </a:xfrm>
          <a:prstGeom prst="straightConnector1">
            <a:avLst/>
          </a:prstGeom>
          <a:ln>
            <a:headEnd type="none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Bogen 5">
            <a:extLst>
              <a:ext uri="{FF2B5EF4-FFF2-40B4-BE49-F238E27FC236}">
                <a16:creationId xmlns:a16="http://schemas.microsoft.com/office/drawing/2014/main" id="{A2E36210-58B8-A549-878C-5DE4C8A7CD92}"/>
              </a:ext>
            </a:extLst>
          </p:cNvPr>
          <p:cNvSpPr/>
          <p:nvPr/>
        </p:nvSpPr>
        <p:spPr>
          <a:xfrm>
            <a:off x="511306" y="2486389"/>
            <a:ext cx="485444" cy="419620"/>
          </a:xfrm>
          <a:prstGeom prst="arc">
            <a:avLst>
              <a:gd name="adj1" fmla="val 4014891"/>
              <a:gd name="adj2" fmla="val 0"/>
            </a:avLst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5" name="Textfeld 12">
            <a:extLst>
              <a:ext uri="{FF2B5EF4-FFF2-40B4-BE49-F238E27FC236}">
                <a16:creationId xmlns:a16="http://schemas.microsoft.com/office/drawing/2014/main" id="{9111DF2D-6464-AC4A-84BB-F90758221E23}"/>
              </a:ext>
            </a:extLst>
          </p:cNvPr>
          <p:cNvSpPr txBox="1"/>
          <p:nvPr/>
        </p:nvSpPr>
        <p:spPr>
          <a:xfrm>
            <a:off x="228600" y="2419197"/>
            <a:ext cx="578328" cy="30008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350" i="1" dirty="0">
                <a:solidFill>
                  <a:prstClr val="black"/>
                </a:solidFill>
                <a:latin typeface="Calibri" panose="020F0502020204030204"/>
              </a:rPr>
              <a:t>state</a:t>
            </a:r>
          </a:p>
        </p:txBody>
      </p:sp>
      <p:cxnSp>
        <p:nvCxnSpPr>
          <p:cNvPr id="46" name="Gerade Verbindung mit Pfeil 15">
            <a:extLst>
              <a:ext uri="{FF2B5EF4-FFF2-40B4-BE49-F238E27FC236}">
                <a16:creationId xmlns:a16="http://schemas.microsoft.com/office/drawing/2014/main" id="{88E11C37-6CFD-0E4C-AD7D-07006EAFAD80}"/>
              </a:ext>
            </a:extLst>
          </p:cNvPr>
          <p:cNvCxnSpPr>
            <a:cxnSpLocks/>
            <a:stCxn id="49" idx="3"/>
            <a:endCxn id="54" idx="1"/>
          </p:cNvCxnSpPr>
          <p:nvPr/>
        </p:nvCxnSpPr>
        <p:spPr>
          <a:xfrm flipV="1">
            <a:off x="3956212" y="2896936"/>
            <a:ext cx="559919" cy="3384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Textfeld 26">
            <a:extLst>
              <a:ext uri="{FF2B5EF4-FFF2-40B4-BE49-F238E27FC236}">
                <a16:creationId xmlns:a16="http://schemas.microsoft.com/office/drawing/2014/main" id="{38AD9AF3-FF92-ED48-9D64-2B12398EB6AA}"/>
              </a:ext>
            </a:extLst>
          </p:cNvPr>
          <p:cNvSpPr txBox="1"/>
          <p:nvPr/>
        </p:nvSpPr>
        <p:spPr>
          <a:xfrm>
            <a:off x="2061479" y="2593639"/>
            <a:ext cx="68580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3300" dirty="0">
                <a:solidFill>
                  <a:prstClr val="black"/>
                </a:solidFill>
                <a:latin typeface="Calibri" panose="020F0502020204030204"/>
              </a:rPr>
              <a:t>=</a:t>
            </a:r>
          </a:p>
        </p:txBody>
      </p:sp>
      <p:sp>
        <p:nvSpPr>
          <p:cNvPr id="49" name="Abgerundetes Rechteck 94">
            <a:extLst>
              <a:ext uri="{FF2B5EF4-FFF2-40B4-BE49-F238E27FC236}">
                <a16:creationId xmlns:a16="http://schemas.microsoft.com/office/drawing/2014/main" id="{B6940F49-D633-484F-8143-2026417B453F}"/>
              </a:ext>
            </a:extLst>
          </p:cNvPr>
          <p:cNvSpPr/>
          <p:nvPr/>
        </p:nvSpPr>
        <p:spPr>
          <a:xfrm>
            <a:off x="2902797" y="2699583"/>
            <a:ext cx="1053415" cy="401477"/>
          </a:xfrm>
          <a:prstGeom prst="roundRect">
            <a:avLst/>
          </a:prstGeom>
          <a:solidFill>
            <a:srgbClr val="E1F8D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Hidden</a:t>
            </a:r>
          </a:p>
        </p:txBody>
      </p:sp>
      <p:sp>
        <p:nvSpPr>
          <p:cNvPr id="50" name="Abgerundetes Rechteck 95">
            <a:extLst>
              <a:ext uri="{FF2B5EF4-FFF2-40B4-BE49-F238E27FC236}">
                <a16:creationId xmlns:a16="http://schemas.microsoft.com/office/drawing/2014/main" id="{E8CC5447-68C1-DA41-99CC-852598683FD5}"/>
              </a:ext>
            </a:extLst>
          </p:cNvPr>
          <p:cNvSpPr/>
          <p:nvPr/>
        </p:nvSpPr>
        <p:spPr>
          <a:xfrm>
            <a:off x="2902795" y="3338382"/>
            <a:ext cx="1053416" cy="401477"/>
          </a:xfrm>
          <a:prstGeom prst="roundRect">
            <a:avLst/>
          </a:prstGeom>
          <a:solidFill>
            <a:srgbClr val="A2CEE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Input 1</a:t>
            </a:r>
          </a:p>
        </p:txBody>
      </p:sp>
      <p:sp>
        <p:nvSpPr>
          <p:cNvPr id="51" name="Abgerundetes Rechteck 96">
            <a:extLst>
              <a:ext uri="{FF2B5EF4-FFF2-40B4-BE49-F238E27FC236}">
                <a16:creationId xmlns:a16="http://schemas.microsoft.com/office/drawing/2014/main" id="{0E9155B4-90E4-0645-A51D-CC9D554955FB}"/>
              </a:ext>
            </a:extLst>
          </p:cNvPr>
          <p:cNvSpPr/>
          <p:nvPr/>
        </p:nvSpPr>
        <p:spPr>
          <a:xfrm>
            <a:off x="2902796" y="2060784"/>
            <a:ext cx="1053414" cy="401477"/>
          </a:xfrm>
          <a:prstGeom prst="roundRect">
            <a:avLst/>
          </a:prstGeom>
          <a:solidFill>
            <a:srgbClr val="DCACE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Output 1</a:t>
            </a:r>
          </a:p>
        </p:txBody>
      </p:sp>
      <p:cxnSp>
        <p:nvCxnSpPr>
          <p:cNvPr id="52" name="Gerade Verbindung mit Pfeil 97">
            <a:extLst>
              <a:ext uri="{FF2B5EF4-FFF2-40B4-BE49-F238E27FC236}">
                <a16:creationId xmlns:a16="http://schemas.microsoft.com/office/drawing/2014/main" id="{A9B4DE7F-7804-6A40-BECB-C7C759477121}"/>
              </a:ext>
            </a:extLst>
          </p:cNvPr>
          <p:cNvCxnSpPr>
            <a:cxnSpLocks/>
            <a:stCxn id="50" idx="0"/>
            <a:endCxn id="49" idx="2"/>
          </p:cNvCxnSpPr>
          <p:nvPr/>
        </p:nvCxnSpPr>
        <p:spPr>
          <a:xfrm flipV="1">
            <a:off x="3429503" y="3101060"/>
            <a:ext cx="0" cy="237322"/>
          </a:xfrm>
          <a:prstGeom prst="straightConnector1">
            <a:avLst/>
          </a:prstGeom>
          <a:ln>
            <a:headEnd type="none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Gerade Verbindung mit Pfeil 98">
            <a:extLst>
              <a:ext uri="{FF2B5EF4-FFF2-40B4-BE49-F238E27FC236}">
                <a16:creationId xmlns:a16="http://schemas.microsoft.com/office/drawing/2014/main" id="{003CCCF7-E195-F64D-8299-61E184D7967B}"/>
              </a:ext>
            </a:extLst>
          </p:cNvPr>
          <p:cNvCxnSpPr>
            <a:cxnSpLocks/>
            <a:stCxn id="49" idx="0"/>
            <a:endCxn id="51" idx="2"/>
          </p:cNvCxnSpPr>
          <p:nvPr/>
        </p:nvCxnSpPr>
        <p:spPr>
          <a:xfrm flipV="1">
            <a:off x="3429503" y="2462261"/>
            <a:ext cx="0" cy="237322"/>
          </a:xfrm>
          <a:prstGeom prst="straightConnector1">
            <a:avLst/>
          </a:prstGeom>
          <a:ln>
            <a:headEnd type="none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Abgerundetes Rechteck 105">
            <a:extLst>
              <a:ext uri="{FF2B5EF4-FFF2-40B4-BE49-F238E27FC236}">
                <a16:creationId xmlns:a16="http://schemas.microsoft.com/office/drawing/2014/main" id="{EF00A6A3-10BD-6640-ABBD-26BA4768FDC0}"/>
              </a:ext>
            </a:extLst>
          </p:cNvPr>
          <p:cNvSpPr/>
          <p:nvPr/>
        </p:nvSpPr>
        <p:spPr>
          <a:xfrm>
            <a:off x="4516131" y="2696199"/>
            <a:ext cx="1053415" cy="401477"/>
          </a:xfrm>
          <a:prstGeom prst="roundRect">
            <a:avLst/>
          </a:prstGeom>
          <a:solidFill>
            <a:srgbClr val="E1F8D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prstClr val="black"/>
                </a:solidFill>
                <a:latin typeface="Calibri" panose="020F0502020204030204"/>
              </a:rPr>
              <a:t>Hidden</a:t>
            </a:r>
          </a:p>
        </p:txBody>
      </p:sp>
      <p:sp>
        <p:nvSpPr>
          <p:cNvPr id="55" name="Abgerundetes Rechteck 106">
            <a:extLst>
              <a:ext uri="{FF2B5EF4-FFF2-40B4-BE49-F238E27FC236}">
                <a16:creationId xmlns:a16="http://schemas.microsoft.com/office/drawing/2014/main" id="{F631EF7B-B42A-1746-B80B-DCC223D598B5}"/>
              </a:ext>
            </a:extLst>
          </p:cNvPr>
          <p:cNvSpPr/>
          <p:nvPr/>
        </p:nvSpPr>
        <p:spPr>
          <a:xfrm>
            <a:off x="4516129" y="3334998"/>
            <a:ext cx="1053416" cy="401477"/>
          </a:xfrm>
          <a:prstGeom prst="roundRect">
            <a:avLst/>
          </a:prstGeom>
          <a:solidFill>
            <a:srgbClr val="A2CEE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Input 2</a:t>
            </a:r>
          </a:p>
        </p:txBody>
      </p:sp>
      <p:sp>
        <p:nvSpPr>
          <p:cNvPr id="56" name="Abgerundetes Rechteck 107">
            <a:extLst>
              <a:ext uri="{FF2B5EF4-FFF2-40B4-BE49-F238E27FC236}">
                <a16:creationId xmlns:a16="http://schemas.microsoft.com/office/drawing/2014/main" id="{45874205-22D5-7A4E-9B2E-C0D84DD1433B}"/>
              </a:ext>
            </a:extLst>
          </p:cNvPr>
          <p:cNvSpPr/>
          <p:nvPr/>
        </p:nvSpPr>
        <p:spPr>
          <a:xfrm>
            <a:off x="4516130" y="2057400"/>
            <a:ext cx="1053414" cy="401477"/>
          </a:xfrm>
          <a:prstGeom prst="roundRect">
            <a:avLst/>
          </a:prstGeom>
          <a:solidFill>
            <a:srgbClr val="DCACE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Output 2</a:t>
            </a:r>
          </a:p>
        </p:txBody>
      </p:sp>
      <p:cxnSp>
        <p:nvCxnSpPr>
          <p:cNvPr id="57" name="Gerade Verbindung mit Pfeil 108">
            <a:extLst>
              <a:ext uri="{FF2B5EF4-FFF2-40B4-BE49-F238E27FC236}">
                <a16:creationId xmlns:a16="http://schemas.microsoft.com/office/drawing/2014/main" id="{0AC79F37-D4F0-B244-B23C-13DB6DC94E2E}"/>
              </a:ext>
            </a:extLst>
          </p:cNvPr>
          <p:cNvCxnSpPr>
            <a:cxnSpLocks/>
            <a:stCxn id="55" idx="0"/>
            <a:endCxn id="54" idx="2"/>
          </p:cNvCxnSpPr>
          <p:nvPr/>
        </p:nvCxnSpPr>
        <p:spPr>
          <a:xfrm flipV="1">
            <a:off x="5042837" y="3097676"/>
            <a:ext cx="0" cy="237322"/>
          </a:xfrm>
          <a:prstGeom prst="straightConnector1">
            <a:avLst/>
          </a:prstGeom>
          <a:ln>
            <a:headEnd type="none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Gerade Verbindung mit Pfeil 109">
            <a:extLst>
              <a:ext uri="{FF2B5EF4-FFF2-40B4-BE49-F238E27FC236}">
                <a16:creationId xmlns:a16="http://schemas.microsoft.com/office/drawing/2014/main" id="{2301A6BF-D4B7-F447-8CC9-AC9221F923CB}"/>
              </a:ext>
            </a:extLst>
          </p:cNvPr>
          <p:cNvCxnSpPr>
            <a:cxnSpLocks/>
            <a:stCxn id="54" idx="0"/>
            <a:endCxn id="56" idx="2"/>
          </p:cNvCxnSpPr>
          <p:nvPr/>
        </p:nvCxnSpPr>
        <p:spPr>
          <a:xfrm flipV="1">
            <a:off x="5042837" y="2458877"/>
            <a:ext cx="0" cy="237322"/>
          </a:xfrm>
          <a:prstGeom prst="straightConnector1">
            <a:avLst/>
          </a:prstGeom>
          <a:ln>
            <a:headEnd type="none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Gerade Verbindung mit Pfeil 112">
            <a:extLst>
              <a:ext uri="{FF2B5EF4-FFF2-40B4-BE49-F238E27FC236}">
                <a16:creationId xmlns:a16="http://schemas.microsoft.com/office/drawing/2014/main" id="{970A7FB9-B491-4043-ABD0-45AB2F0255A5}"/>
              </a:ext>
            </a:extLst>
          </p:cNvPr>
          <p:cNvCxnSpPr>
            <a:cxnSpLocks/>
            <a:stCxn id="54" idx="3"/>
            <a:endCxn id="61" idx="1"/>
          </p:cNvCxnSpPr>
          <p:nvPr/>
        </p:nvCxnSpPr>
        <p:spPr>
          <a:xfrm>
            <a:off x="5569546" y="2896936"/>
            <a:ext cx="547319" cy="0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Abgerundetes Rechteck 114">
            <a:extLst>
              <a:ext uri="{FF2B5EF4-FFF2-40B4-BE49-F238E27FC236}">
                <a16:creationId xmlns:a16="http://schemas.microsoft.com/office/drawing/2014/main" id="{FEC077B5-1700-3647-87E9-7204D6D9152C}"/>
              </a:ext>
            </a:extLst>
          </p:cNvPr>
          <p:cNvSpPr/>
          <p:nvPr/>
        </p:nvSpPr>
        <p:spPr>
          <a:xfrm>
            <a:off x="6116865" y="2696199"/>
            <a:ext cx="1053415" cy="401477"/>
          </a:xfrm>
          <a:prstGeom prst="roundRect">
            <a:avLst/>
          </a:prstGeom>
          <a:solidFill>
            <a:srgbClr val="E1F8D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prstClr val="black"/>
                </a:solidFill>
                <a:latin typeface="Calibri" panose="020F0502020204030204"/>
              </a:rPr>
              <a:t>Hidden</a:t>
            </a:r>
          </a:p>
        </p:txBody>
      </p:sp>
      <p:sp>
        <p:nvSpPr>
          <p:cNvPr id="62" name="Abgerundetes Rechteck 115">
            <a:extLst>
              <a:ext uri="{FF2B5EF4-FFF2-40B4-BE49-F238E27FC236}">
                <a16:creationId xmlns:a16="http://schemas.microsoft.com/office/drawing/2014/main" id="{B6693FFE-C125-6744-9DC7-D77EF4CCCD00}"/>
              </a:ext>
            </a:extLst>
          </p:cNvPr>
          <p:cNvSpPr/>
          <p:nvPr/>
        </p:nvSpPr>
        <p:spPr>
          <a:xfrm>
            <a:off x="6116863" y="3334998"/>
            <a:ext cx="1053416" cy="401477"/>
          </a:xfrm>
          <a:prstGeom prst="roundRect">
            <a:avLst/>
          </a:prstGeom>
          <a:solidFill>
            <a:srgbClr val="A2CEE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Input ..</a:t>
            </a:r>
          </a:p>
        </p:txBody>
      </p:sp>
      <p:sp>
        <p:nvSpPr>
          <p:cNvPr id="63" name="Abgerundetes Rechteck 116">
            <a:extLst>
              <a:ext uri="{FF2B5EF4-FFF2-40B4-BE49-F238E27FC236}">
                <a16:creationId xmlns:a16="http://schemas.microsoft.com/office/drawing/2014/main" id="{723CD3D7-C724-C246-B388-12B238BB555B}"/>
              </a:ext>
            </a:extLst>
          </p:cNvPr>
          <p:cNvSpPr/>
          <p:nvPr/>
        </p:nvSpPr>
        <p:spPr>
          <a:xfrm>
            <a:off x="6116864" y="2057400"/>
            <a:ext cx="1053414" cy="401477"/>
          </a:xfrm>
          <a:prstGeom prst="roundRect">
            <a:avLst/>
          </a:prstGeom>
          <a:solidFill>
            <a:srgbClr val="DCACE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Output ..</a:t>
            </a:r>
          </a:p>
        </p:txBody>
      </p:sp>
      <p:cxnSp>
        <p:nvCxnSpPr>
          <p:cNvPr id="64" name="Gerade Verbindung mit Pfeil 117">
            <a:extLst>
              <a:ext uri="{FF2B5EF4-FFF2-40B4-BE49-F238E27FC236}">
                <a16:creationId xmlns:a16="http://schemas.microsoft.com/office/drawing/2014/main" id="{7ABF3D34-4549-F64F-9F4D-1C8C02ECBEBA}"/>
              </a:ext>
            </a:extLst>
          </p:cNvPr>
          <p:cNvCxnSpPr>
            <a:cxnSpLocks/>
            <a:stCxn id="62" idx="0"/>
            <a:endCxn id="61" idx="2"/>
          </p:cNvCxnSpPr>
          <p:nvPr/>
        </p:nvCxnSpPr>
        <p:spPr>
          <a:xfrm flipV="1">
            <a:off x="6643571" y="3097676"/>
            <a:ext cx="0" cy="237322"/>
          </a:xfrm>
          <a:prstGeom prst="straightConnector1">
            <a:avLst/>
          </a:prstGeom>
          <a:ln>
            <a:headEnd type="none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Gerade Verbindung mit Pfeil 118">
            <a:extLst>
              <a:ext uri="{FF2B5EF4-FFF2-40B4-BE49-F238E27FC236}">
                <a16:creationId xmlns:a16="http://schemas.microsoft.com/office/drawing/2014/main" id="{7AB3A486-B572-D347-B5BB-1806F20AF219}"/>
              </a:ext>
            </a:extLst>
          </p:cNvPr>
          <p:cNvCxnSpPr>
            <a:cxnSpLocks/>
            <a:stCxn id="61" idx="0"/>
            <a:endCxn id="63" idx="2"/>
          </p:cNvCxnSpPr>
          <p:nvPr/>
        </p:nvCxnSpPr>
        <p:spPr>
          <a:xfrm flipV="1">
            <a:off x="6643571" y="2458877"/>
            <a:ext cx="0" cy="237322"/>
          </a:xfrm>
          <a:prstGeom prst="straightConnector1">
            <a:avLst/>
          </a:prstGeom>
          <a:ln>
            <a:headEnd type="none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Gerade Verbindung mit Pfeil 123">
            <a:extLst>
              <a:ext uri="{FF2B5EF4-FFF2-40B4-BE49-F238E27FC236}">
                <a16:creationId xmlns:a16="http://schemas.microsoft.com/office/drawing/2014/main" id="{691F880E-0528-5143-BBAE-E4B00CC9195F}"/>
              </a:ext>
            </a:extLst>
          </p:cNvPr>
          <p:cNvCxnSpPr>
            <a:cxnSpLocks/>
            <a:stCxn id="61" idx="3"/>
            <a:endCxn id="68" idx="1"/>
          </p:cNvCxnSpPr>
          <p:nvPr/>
        </p:nvCxnSpPr>
        <p:spPr>
          <a:xfrm>
            <a:off x="7170277" y="2896936"/>
            <a:ext cx="539306" cy="0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Abgerundetes Rechteck 125">
            <a:extLst>
              <a:ext uri="{FF2B5EF4-FFF2-40B4-BE49-F238E27FC236}">
                <a16:creationId xmlns:a16="http://schemas.microsoft.com/office/drawing/2014/main" id="{7BD68E0E-10B4-7745-9D1D-AD1247D5EB9C}"/>
              </a:ext>
            </a:extLst>
          </p:cNvPr>
          <p:cNvSpPr/>
          <p:nvPr/>
        </p:nvSpPr>
        <p:spPr>
          <a:xfrm>
            <a:off x="7709585" y="2696199"/>
            <a:ext cx="1053415" cy="401477"/>
          </a:xfrm>
          <a:prstGeom prst="roundRect">
            <a:avLst/>
          </a:prstGeom>
          <a:solidFill>
            <a:srgbClr val="E1F8D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prstClr val="black"/>
                </a:solidFill>
                <a:latin typeface="Calibri" panose="020F0502020204030204"/>
              </a:rPr>
              <a:t>Hidden</a:t>
            </a:r>
          </a:p>
        </p:txBody>
      </p:sp>
      <p:sp>
        <p:nvSpPr>
          <p:cNvPr id="69" name="Abgerundetes Rechteck 126">
            <a:extLst>
              <a:ext uri="{FF2B5EF4-FFF2-40B4-BE49-F238E27FC236}">
                <a16:creationId xmlns:a16="http://schemas.microsoft.com/office/drawing/2014/main" id="{741C1AD1-283A-784F-85FC-43880E99BD06}"/>
              </a:ext>
            </a:extLst>
          </p:cNvPr>
          <p:cNvSpPr/>
          <p:nvPr/>
        </p:nvSpPr>
        <p:spPr>
          <a:xfrm>
            <a:off x="7709583" y="3334998"/>
            <a:ext cx="1053416" cy="401477"/>
          </a:xfrm>
          <a:prstGeom prst="roundRect">
            <a:avLst/>
          </a:prstGeom>
          <a:solidFill>
            <a:srgbClr val="A2CEE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Input N</a:t>
            </a:r>
          </a:p>
        </p:txBody>
      </p:sp>
      <p:sp>
        <p:nvSpPr>
          <p:cNvPr id="70" name="Abgerundetes Rechteck 127">
            <a:extLst>
              <a:ext uri="{FF2B5EF4-FFF2-40B4-BE49-F238E27FC236}">
                <a16:creationId xmlns:a16="http://schemas.microsoft.com/office/drawing/2014/main" id="{10780D83-0E76-1745-A57C-D8CA9E0A1DA5}"/>
              </a:ext>
            </a:extLst>
          </p:cNvPr>
          <p:cNvSpPr/>
          <p:nvPr/>
        </p:nvSpPr>
        <p:spPr>
          <a:xfrm>
            <a:off x="7709584" y="2057400"/>
            <a:ext cx="1053414" cy="401477"/>
          </a:xfrm>
          <a:prstGeom prst="roundRect">
            <a:avLst/>
          </a:prstGeom>
          <a:solidFill>
            <a:srgbClr val="DCACE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Output N</a:t>
            </a:r>
          </a:p>
        </p:txBody>
      </p:sp>
      <p:cxnSp>
        <p:nvCxnSpPr>
          <p:cNvPr id="71" name="Gerade Verbindung mit Pfeil 128">
            <a:extLst>
              <a:ext uri="{FF2B5EF4-FFF2-40B4-BE49-F238E27FC236}">
                <a16:creationId xmlns:a16="http://schemas.microsoft.com/office/drawing/2014/main" id="{504C712A-EE5A-F64B-966E-A018F28E5E08}"/>
              </a:ext>
            </a:extLst>
          </p:cNvPr>
          <p:cNvCxnSpPr>
            <a:cxnSpLocks/>
            <a:stCxn id="69" idx="0"/>
            <a:endCxn id="68" idx="2"/>
          </p:cNvCxnSpPr>
          <p:nvPr/>
        </p:nvCxnSpPr>
        <p:spPr>
          <a:xfrm flipV="1">
            <a:off x="8236291" y="3097676"/>
            <a:ext cx="0" cy="237322"/>
          </a:xfrm>
          <a:prstGeom prst="straightConnector1">
            <a:avLst/>
          </a:prstGeom>
          <a:ln>
            <a:headEnd type="none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Gerade Verbindung mit Pfeil 129">
            <a:extLst>
              <a:ext uri="{FF2B5EF4-FFF2-40B4-BE49-F238E27FC236}">
                <a16:creationId xmlns:a16="http://schemas.microsoft.com/office/drawing/2014/main" id="{A5CDA19C-4800-454C-A7D2-687015AEDF76}"/>
              </a:ext>
            </a:extLst>
          </p:cNvPr>
          <p:cNvCxnSpPr>
            <a:cxnSpLocks/>
            <a:stCxn id="68" idx="0"/>
            <a:endCxn id="70" idx="2"/>
          </p:cNvCxnSpPr>
          <p:nvPr/>
        </p:nvCxnSpPr>
        <p:spPr>
          <a:xfrm flipV="1">
            <a:off x="8236291" y="2458877"/>
            <a:ext cx="0" cy="237322"/>
          </a:xfrm>
          <a:prstGeom prst="straightConnector1">
            <a:avLst/>
          </a:prstGeom>
          <a:ln>
            <a:headEnd type="none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Right Arrow 3">
            <a:extLst>
              <a:ext uri="{FF2B5EF4-FFF2-40B4-BE49-F238E27FC236}">
                <a16:creationId xmlns:a16="http://schemas.microsoft.com/office/drawing/2014/main" id="{9CD22E0C-EB20-034D-8325-A9CC6D05EEAE}"/>
              </a:ext>
            </a:extLst>
          </p:cNvPr>
          <p:cNvSpPr/>
          <p:nvPr/>
        </p:nvSpPr>
        <p:spPr>
          <a:xfrm rot="10800000">
            <a:off x="8796212" y="2493477"/>
            <a:ext cx="248677" cy="762000"/>
          </a:xfrm>
          <a:prstGeom prst="rightArrow">
            <a:avLst/>
          </a:prstGeom>
          <a:solidFill>
            <a:schemeClr val="accent6">
              <a:alpha val="59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4" name="Right Arrow 73">
            <a:extLst>
              <a:ext uri="{FF2B5EF4-FFF2-40B4-BE49-F238E27FC236}">
                <a16:creationId xmlns:a16="http://schemas.microsoft.com/office/drawing/2014/main" id="{F2D23A19-B73D-BE4A-A84E-3B4132112844}"/>
              </a:ext>
            </a:extLst>
          </p:cNvPr>
          <p:cNvSpPr/>
          <p:nvPr/>
        </p:nvSpPr>
        <p:spPr>
          <a:xfrm rot="10800000">
            <a:off x="5608604" y="2771003"/>
            <a:ext cx="411196" cy="276986"/>
          </a:xfrm>
          <a:prstGeom prst="rightArrow">
            <a:avLst/>
          </a:prstGeom>
          <a:solidFill>
            <a:schemeClr val="accent6">
              <a:alpha val="54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5" name="Right Arrow 74">
            <a:extLst>
              <a:ext uri="{FF2B5EF4-FFF2-40B4-BE49-F238E27FC236}">
                <a16:creationId xmlns:a16="http://schemas.microsoft.com/office/drawing/2014/main" id="{DA2E2613-320E-4A4E-8495-5FAAFB687500}"/>
              </a:ext>
            </a:extLst>
          </p:cNvPr>
          <p:cNvSpPr/>
          <p:nvPr/>
        </p:nvSpPr>
        <p:spPr>
          <a:xfrm rot="10800000">
            <a:off x="4003087" y="2819400"/>
            <a:ext cx="416512" cy="152646"/>
          </a:xfrm>
          <a:prstGeom prst="rightArrow">
            <a:avLst/>
          </a:prstGeom>
          <a:solidFill>
            <a:schemeClr val="accent6">
              <a:alpha val="54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6" name="Right Arrow 75">
            <a:extLst>
              <a:ext uri="{FF2B5EF4-FFF2-40B4-BE49-F238E27FC236}">
                <a16:creationId xmlns:a16="http://schemas.microsoft.com/office/drawing/2014/main" id="{6277B937-98FB-BB4D-BD56-6553E2AF65D1}"/>
              </a:ext>
            </a:extLst>
          </p:cNvPr>
          <p:cNvSpPr/>
          <p:nvPr/>
        </p:nvSpPr>
        <p:spPr>
          <a:xfrm rot="10800000">
            <a:off x="7201327" y="2645631"/>
            <a:ext cx="474998" cy="478569"/>
          </a:xfrm>
          <a:prstGeom prst="rightArrow">
            <a:avLst/>
          </a:prstGeom>
          <a:solidFill>
            <a:schemeClr val="accent6">
              <a:alpha val="59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77" name="Grafik 5">
            <a:extLst>
              <a:ext uri="{FF2B5EF4-FFF2-40B4-BE49-F238E27FC236}">
                <a16:creationId xmlns:a16="http://schemas.microsoft.com/office/drawing/2014/main" id="{DE7AF712-85EB-C747-A987-6F6B27FB2E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4046646"/>
            <a:ext cx="5904696" cy="2209688"/>
          </a:xfrm>
          <a:prstGeom prst="rect">
            <a:avLst/>
          </a:prstGeom>
        </p:spPr>
      </p:pic>
      <p:sp>
        <p:nvSpPr>
          <p:cNvPr id="47" name="Right Arrow 46">
            <a:extLst>
              <a:ext uri="{FF2B5EF4-FFF2-40B4-BE49-F238E27FC236}">
                <a16:creationId xmlns:a16="http://schemas.microsoft.com/office/drawing/2014/main" id="{FB48677F-C2AB-A345-A9CE-EE696F3A7206}"/>
              </a:ext>
            </a:extLst>
          </p:cNvPr>
          <p:cNvSpPr/>
          <p:nvPr/>
        </p:nvSpPr>
        <p:spPr>
          <a:xfrm rot="10800000">
            <a:off x="8020035" y="4556194"/>
            <a:ext cx="248677" cy="762000"/>
          </a:xfrm>
          <a:prstGeom prst="rightArrow">
            <a:avLst/>
          </a:prstGeom>
          <a:solidFill>
            <a:schemeClr val="accent6">
              <a:alpha val="59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0" name="Right Arrow 59">
            <a:extLst>
              <a:ext uri="{FF2B5EF4-FFF2-40B4-BE49-F238E27FC236}">
                <a16:creationId xmlns:a16="http://schemas.microsoft.com/office/drawing/2014/main" id="{1CA35713-7B40-C44C-84D6-C57D8EAD01D0}"/>
              </a:ext>
            </a:extLst>
          </p:cNvPr>
          <p:cNvSpPr/>
          <p:nvPr/>
        </p:nvSpPr>
        <p:spPr>
          <a:xfrm rot="10800000">
            <a:off x="5850992" y="4708348"/>
            <a:ext cx="474998" cy="478569"/>
          </a:xfrm>
          <a:prstGeom prst="rightArrow">
            <a:avLst/>
          </a:prstGeom>
          <a:solidFill>
            <a:schemeClr val="accent6">
              <a:alpha val="59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7" name="Right Arrow 66">
            <a:extLst>
              <a:ext uri="{FF2B5EF4-FFF2-40B4-BE49-F238E27FC236}">
                <a16:creationId xmlns:a16="http://schemas.microsoft.com/office/drawing/2014/main" id="{92003869-1E30-2845-9A5D-FD74630B6A85}"/>
              </a:ext>
            </a:extLst>
          </p:cNvPr>
          <p:cNvSpPr/>
          <p:nvPr/>
        </p:nvSpPr>
        <p:spPr>
          <a:xfrm rot="10800000">
            <a:off x="3951349" y="4798701"/>
            <a:ext cx="411196" cy="276986"/>
          </a:xfrm>
          <a:prstGeom prst="rightArrow">
            <a:avLst/>
          </a:prstGeom>
          <a:solidFill>
            <a:schemeClr val="accent6">
              <a:alpha val="54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3" name="Right Arrow 72">
            <a:extLst>
              <a:ext uri="{FF2B5EF4-FFF2-40B4-BE49-F238E27FC236}">
                <a16:creationId xmlns:a16="http://schemas.microsoft.com/office/drawing/2014/main" id="{E1DEE83C-9879-2B4B-95E5-0E3CA1D2AA11}"/>
              </a:ext>
            </a:extLst>
          </p:cNvPr>
          <p:cNvSpPr/>
          <p:nvPr/>
        </p:nvSpPr>
        <p:spPr>
          <a:xfrm rot="10800000">
            <a:off x="1972080" y="4860871"/>
            <a:ext cx="416512" cy="152646"/>
          </a:xfrm>
          <a:prstGeom prst="rightArrow">
            <a:avLst/>
          </a:prstGeom>
          <a:solidFill>
            <a:schemeClr val="accent6">
              <a:alpha val="54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4387231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BDB734A-569A-4346-BD2D-46EFE48C4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Problem – </a:t>
            </a:r>
            <a:r>
              <a:rPr lang="de-DE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Vanishing</a:t>
            </a:r>
            <a:r>
              <a:rPr lang="de-DE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Gradient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AF0C0129-43B5-4541-B240-7DBC48A01A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361" y="1592263"/>
            <a:ext cx="6837239" cy="4599479"/>
          </a:xfrm>
        </p:spPr>
      </p:pic>
      <p:sp>
        <p:nvSpPr>
          <p:cNvPr id="12" name="Textfeld 12">
            <a:extLst>
              <a:ext uri="{FF2B5EF4-FFF2-40B4-BE49-F238E27FC236}">
                <a16:creationId xmlns:a16="http://schemas.microsoft.com/office/drawing/2014/main" id="{79EAC710-ECA2-7F4F-BB5E-20D9EBDE2FE5}"/>
              </a:ext>
            </a:extLst>
          </p:cNvPr>
          <p:cNvSpPr txBox="1"/>
          <p:nvPr/>
        </p:nvSpPr>
        <p:spPr>
          <a:xfrm>
            <a:off x="7593013" y="6225080"/>
            <a:ext cx="1447800" cy="231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solidFill>
                  <a:schemeClr val="bg2"/>
                </a:solidFill>
                <a:latin typeface="Calibri" panose="020F0502020204030204"/>
              </a:rPr>
              <a:t>Source: Stanford CS224N</a:t>
            </a:r>
          </a:p>
        </p:txBody>
      </p:sp>
    </p:spTree>
    <p:extLst>
      <p:ext uri="{BB962C8B-B14F-4D97-AF65-F5344CB8AC3E}">
        <p14:creationId xmlns:p14="http://schemas.microsoft.com/office/powerpoint/2010/main" val="13203834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94"/>
          <p:cNvSpPr txBox="1">
            <a:spLocks/>
          </p:cNvSpPr>
          <p:nvPr/>
        </p:nvSpPr>
        <p:spPr bwMode="auto">
          <a:xfrm>
            <a:off x="539552" y="2492896"/>
            <a:ext cx="8028384" cy="4172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spcFirstLastPara="1" vert="horz" wrap="square" lIns="91425" tIns="91425" rIns="91425" bIns="91425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itchFamily="34" charset="0"/>
              <a:buNone/>
              <a:tabLst/>
              <a:defRPr/>
            </a:pPr>
            <a:r>
              <a:rPr lang="en-US" sz="8000" b="1" kern="0" dirty="0">
                <a:solidFill>
                  <a:schemeClr val="accent6"/>
                </a:solidFill>
                <a:latin typeface="Caveat" pitchFamily="2" charset="0"/>
              </a:rPr>
              <a:t>Convolutional </a:t>
            </a:r>
            <a:br>
              <a:rPr lang="en-US" sz="8000" b="1" kern="0" dirty="0">
                <a:solidFill>
                  <a:schemeClr val="accent6"/>
                </a:solidFill>
                <a:latin typeface="Caveat" pitchFamily="2" charset="0"/>
              </a:rPr>
            </a:br>
            <a:r>
              <a:rPr lang="en-US" sz="8000" b="1" kern="0" dirty="0">
                <a:solidFill>
                  <a:schemeClr val="accent6"/>
                </a:solidFill>
                <a:latin typeface="Caveat" pitchFamily="2" charset="0"/>
              </a:rPr>
              <a:t>Neural Networks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itchFamily="34" charset="0"/>
              <a:buNone/>
              <a:tabLst/>
              <a:defRPr/>
            </a:pPr>
            <a:endParaRPr lang="en-US" kern="0" dirty="0">
              <a:latin typeface="+mn-lt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itchFamily="34" charset="0"/>
              <a:buNone/>
              <a:tabLst/>
              <a:defRPr/>
            </a:pPr>
            <a:endParaRPr lang="en-US" kern="0" dirty="0">
              <a:latin typeface="+mn-lt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itchFamily="34" charset="0"/>
              <a:buNone/>
              <a:tabLst/>
              <a:defRPr/>
            </a:pP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225E720D-D711-EA49-9FD6-7ED5D9A10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3239616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56C0EDA-1BC8-1343-9CEE-5E7D73B4D8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Long Short-Term Memory (LSTM)</a:t>
            </a:r>
          </a:p>
        </p:txBody>
      </p:sp>
      <p:pic>
        <p:nvPicPr>
          <p:cNvPr id="12" name="Grafik 5">
            <a:extLst>
              <a:ext uri="{FF2B5EF4-FFF2-40B4-BE49-F238E27FC236}">
                <a16:creationId xmlns:a16="http://schemas.microsoft.com/office/drawing/2014/main" id="{21EEBC98-1A9B-5E45-B83F-D6BEFEC93D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9104" y="1676244"/>
            <a:ext cx="5904696" cy="2209688"/>
          </a:xfrm>
          <a:prstGeom prst="rect">
            <a:avLst/>
          </a:prstGeom>
        </p:spPr>
      </p:pic>
      <p:pic>
        <p:nvPicPr>
          <p:cNvPr id="15" name="Grafik 9">
            <a:extLst>
              <a:ext uri="{FF2B5EF4-FFF2-40B4-BE49-F238E27FC236}">
                <a16:creationId xmlns:a16="http://schemas.microsoft.com/office/drawing/2014/main" id="{20AB6DA8-989F-B945-BF65-65B74D40F8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9652" y="4109219"/>
            <a:ext cx="5904696" cy="2220694"/>
          </a:xfrm>
          <a:prstGeom prst="rect">
            <a:avLst/>
          </a:prstGeom>
        </p:spPr>
      </p:pic>
      <p:sp>
        <p:nvSpPr>
          <p:cNvPr id="18" name="Textfeld 12">
            <a:extLst>
              <a:ext uri="{FF2B5EF4-FFF2-40B4-BE49-F238E27FC236}">
                <a16:creationId xmlns:a16="http://schemas.microsoft.com/office/drawing/2014/main" id="{E54055B5-E0E6-4742-BFDA-C2E32B74041D}"/>
              </a:ext>
            </a:extLst>
          </p:cNvPr>
          <p:cNvSpPr txBox="1"/>
          <p:nvPr/>
        </p:nvSpPr>
        <p:spPr>
          <a:xfrm>
            <a:off x="5904015" y="6245225"/>
            <a:ext cx="3087585" cy="231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solidFill>
                  <a:schemeClr val="bg2"/>
                </a:solidFill>
                <a:latin typeface="Calibri" panose="020F0502020204030204"/>
              </a:rPr>
              <a:t>http://</a:t>
            </a:r>
            <a:r>
              <a:rPr lang="en-US" sz="900" dirty="0" err="1">
                <a:solidFill>
                  <a:schemeClr val="bg2"/>
                </a:solidFill>
                <a:latin typeface="Calibri" panose="020F0502020204030204"/>
              </a:rPr>
              <a:t>colah.github.io</a:t>
            </a:r>
            <a:r>
              <a:rPr lang="en-US" sz="900" dirty="0">
                <a:solidFill>
                  <a:schemeClr val="bg2"/>
                </a:solidFill>
                <a:latin typeface="Calibri" panose="020F0502020204030204"/>
              </a:rPr>
              <a:t>/posts/2015-08-Understanding-LSTMs/</a:t>
            </a:r>
          </a:p>
        </p:txBody>
      </p:sp>
    </p:spTree>
    <p:extLst>
      <p:ext uri="{BB962C8B-B14F-4D97-AF65-F5344CB8AC3E}">
        <p14:creationId xmlns:p14="http://schemas.microsoft.com/office/powerpoint/2010/main" val="2197086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75FF121-44ED-E446-A5ED-F0D19D010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LSTM </a:t>
            </a:r>
            <a:r>
              <a:rPr lang="de-DE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Cell</a:t>
            </a:r>
            <a:endParaRPr lang="de-DE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B323DFA-45F1-0649-A0D1-D223A26AD2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17"/>
          <a:stretch/>
        </p:blipFill>
        <p:spPr>
          <a:xfrm>
            <a:off x="3104356" y="1523023"/>
            <a:ext cx="2763044" cy="3505200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D9C6CE5-5C9A-EF43-9607-50ACE2C7CFE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06"/>
          <a:stretch/>
        </p:blipFill>
        <p:spPr>
          <a:xfrm>
            <a:off x="2286000" y="5039946"/>
            <a:ext cx="4572000" cy="1157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07570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5CF5CA4-602F-F048-B196-CE2E095D0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Cell</a:t>
            </a:r>
            <a:r>
              <a:rPr lang="de-DE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State &amp; Gates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11E5B59-28A1-504F-9E59-8F37BE5818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0756" y="2558256"/>
            <a:ext cx="4660900" cy="2857500"/>
          </a:xfrm>
        </p:spPr>
      </p:pic>
    </p:spTree>
    <p:extLst>
      <p:ext uri="{BB962C8B-B14F-4D97-AF65-F5344CB8AC3E}">
        <p14:creationId xmlns:p14="http://schemas.microsoft.com/office/powerpoint/2010/main" val="365036348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5CF5CA4-602F-F048-B196-CE2E095D0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Cell</a:t>
            </a:r>
            <a:r>
              <a:rPr lang="de-DE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State &amp; Gates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11E5B59-28A1-504F-9E59-8F37BE5818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0756" y="2558256"/>
            <a:ext cx="4660900" cy="2857500"/>
          </a:xfr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5EC1BB7E-FAE2-C64C-B8D4-B22B238728D4}"/>
              </a:ext>
            </a:extLst>
          </p:cNvPr>
          <p:cNvSpPr/>
          <p:nvPr/>
        </p:nvSpPr>
        <p:spPr>
          <a:xfrm>
            <a:off x="3124200" y="3276600"/>
            <a:ext cx="533400" cy="5334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42233A-48A4-2549-9C29-7BF4B72226A1}"/>
              </a:ext>
            </a:extLst>
          </p:cNvPr>
          <p:cNvSpPr txBox="1"/>
          <p:nvPr/>
        </p:nvSpPr>
        <p:spPr>
          <a:xfrm>
            <a:off x="1493585" y="1784548"/>
            <a:ext cx="379462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Multiplicative</a:t>
            </a:r>
            <a:r>
              <a:rPr lang="de-DE" dirty="0"/>
              <a:t> </a:t>
            </a:r>
            <a:r>
              <a:rPr lang="de-DE" dirty="0" err="1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forget</a:t>
            </a:r>
            <a:r>
              <a:rPr lang="de-DE" dirty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 </a:t>
            </a:r>
            <a:r>
              <a:rPr lang="de-DE" dirty="0" err="1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gate</a:t>
            </a:r>
            <a:endParaRPr lang="de-DE" dirty="0"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0 </a:t>
            </a:r>
            <a:r>
              <a:rPr lang="de-DE" dirty="0">
                <a:latin typeface="Helvetica Neue Light" panose="02000403000000020004" pitchFamily="2" charset="0"/>
                <a:ea typeface="Helvetica Neue Light" panose="02000403000000020004" pitchFamily="2" charset="0"/>
                <a:sym typeface="Wingdings" pitchFamily="2" charset="2"/>
              </a:rPr>
              <a:t> “</a:t>
            </a:r>
            <a:r>
              <a:rPr lang="de-DE" dirty="0" err="1">
                <a:latin typeface="Helvetica Neue Light" panose="02000403000000020004" pitchFamily="2" charset="0"/>
                <a:ea typeface="Helvetica Neue Light" panose="02000403000000020004" pitchFamily="2" charset="0"/>
                <a:sym typeface="Wingdings" pitchFamily="2" charset="2"/>
              </a:rPr>
              <a:t>let</a:t>
            </a:r>
            <a:r>
              <a:rPr lang="de-DE" dirty="0">
                <a:latin typeface="Helvetica Neue Light" panose="02000403000000020004" pitchFamily="2" charset="0"/>
                <a:ea typeface="Helvetica Neue Light" panose="02000403000000020004" pitchFamily="2" charset="0"/>
                <a:sym typeface="Wingdings" pitchFamily="2" charset="2"/>
              </a:rPr>
              <a:t> </a:t>
            </a:r>
            <a:r>
              <a:rPr lang="de-DE" dirty="0" err="1">
                <a:latin typeface="Helvetica Neue Light" panose="02000403000000020004" pitchFamily="2" charset="0"/>
                <a:ea typeface="Helvetica Neue Light" panose="02000403000000020004" pitchFamily="2" charset="0"/>
                <a:sym typeface="Wingdings" pitchFamily="2" charset="2"/>
              </a:rPr>
              <a:t>nothing</a:t>
            </a:r>
            <a:r>
              <a:rPr lang="de-DE" dirty="0">
                <a:latin typeface="Helvetica Neue Light" panose="02000403000000020004" pitchFamily="2" charset="0"/>
                <a:ea typeface="Helvetica Neue Light" panose="02000403000000020004" pitchFamily="2" charset="0"/>
                <a:sym typeface="Wingdings" pitchFamily="2" charset="2"/>
              </a:rPr>
              <a:t> </a:t>
            </a:r>
            <a:r>
              <a:rPr lang="de-DE" dirty="0" err="1">
                <a:latin typeface="Helvetica Neue Light" panose="02000403000000020004" pitchFamily="2" charset="0"/>
                <a:ea typeface="Helvetica Neue Light" panose="02000403000000020004" pitchFamily="2" charset="0"/>
                <a:sym typeface="Wingdings" pitchFamily="2" charset="2"/>
              </a:rPr>
              <a:t>through</a:t>
            </a:r>
            <a:r>
              <a:rPr lang="de-DE" dirty="0">
                <a:latin typeface="Helvetica Neue Light" panose="02000403000000020004" pitchFamily="2" charset="0"/>
                <a:ea typeface="Helvetica Neue Light" panose="02000403000000020004" pitchFamily="2" charset="0"/>
                <a:sym typeface="Wingdings" pitchFamily="2" charset="2"/>
              </a:rPr>
              <a:t>“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>
                <a:latin typeface="Helvetica Neue Light" panose="02000403000000020004" pitchFamily="2" charset="0"/>
                <a:ea typeface="Helvetica Neue Light" panose="02000403000000020004" pitchFamily="2" charset="0"/>
                <a:sym typeface="Wingdings" pitchFamily="2" charset="2"/>
              </a:rPr>
              <a:t>1  „</a:t>
            </a:r>
            <a:r>
              <a:rPr lang="de-DE" dirty="0" err="1">
                <a:latin typeface="Helvetica Neue Light" panose="02000403000000020004" pitchFamily="2" charset="0"/>
                <a:ea typeface="Helvetica Neue Light" panose="02000403000000020004" pitchFamily="2" charset="0"/>
                <a:sym typeface="Wingdings" pitchFamily="2" charset="2"/>
              </a:rPr>
              <a:t>let</a:t>
            </a:r>
            <a:r>
              <a:rPr lang="de-DE" dirty="0">
                <a:latin typeface="Helvetica Neue Light" panose="02000403000000020004" pitchFamily="2" charset="0"/>
                <a:ea typeface="Helvetica Neue Light" panose="02000403000000020004" pitchFamily="2" charset="0"/>
                <a:sym typeface="Wingdings" pitchFamily="2" charset="2"/>
              </a:rPr>
              <a:t> </a:t>
            </a:r>
            <a:r>
              <a:rPr lang="de-DE" dirty="0" err="1">
                <a:latin typeface="Helvetica Neue Light" panose="02000403000000020004" pitchFamily="2" charset="0"/>
                <a:ea typeface="Helvetica Neue Light" panose="02000403000000020004" pitchFamily="2" charset="0"/>
                <a:sym typeface="Wingdings" pitchFamily="2" charset="2"/>
              </a:rPr>
              <a:t>everything</a:t>
            </a:r>
            <a:r>
              <a:rPr lang="de-DE" dirty="0">
                <a:latin typeface="Helvetica Neue Light" panose="02000403000000020004" pitchFamily="2" charset="0"/>
                <a:ea typeface="Helvetica Neue Light" panose="02000403000000020004" pitchFamily="2" charset="0"/>
                <a:sym typeface="Wingdings" pitchFamily="2" charset="2"/>
              </a:rPr>
              <a:t> </a:t>
            </a:r>
            <a:r>
              <a:rPr lang="de-DE" dirty="0" err="1">
                <a:latin typeface="Helvetica Neue Light" panose="02000403000000020004" pitchFamily="2" charset="0"/>
                <a:ea typeface="Helvetica Neue Light" panose="02000403000000020004" pitchFamily="2" charset="0"/>
                <a:sym typeface="Wingdings" pitchFamily="2" charset="2"/>
              </a:rPr>
              <a:t>through</a:t>
            </a:r>
            <a:r>
              <a:rPr lang="de-DE" dirty="0">
                <a:latin typeface="Helvetica Neue Light" panose="02000403000000020004" pitchFamily="2" charset="0"/>
                <a:ea typeface="Helvetica Neue Light" panose="02000403000000020004" pitchFamily="2" charset="0"/>
                <a:sym typeface="Wingdings" pitchFamily="2" charset="2"/>
              </a:rPr>
              <a:t>“</a:t>
            </a:r>
            <a:endParaRPr lang="de-DE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891571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F99AA0-01E2-C24B-82C4-D65FA105A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Forget Gate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6280750-6FD1-0F4A-BADD-10E5FBB1FC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825" y="2583649"/>
            <a:ext cx="8640763" cy="2806715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E4095BC-F3BA-E749-B772-DBA36F5DDF42}"/>
              </a:ext>
            </a:extLst>
          </p:cNvPr>
          <p:cNvSpPr txBox="1"/>
          <p:nvPr/>
        </p:nvSpPr>
        <p:spPr>
          <a:xfrm>
            <a:off x="1371600" y="5037120"/>
            <a:ext cx="5160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rgbClr val="C0000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sigmoid</a:t>
            </a:r>
            <a:r>
              <a:rPr lang="de-DE" dirty="0">
                <a:solidFill>
                  <a:srgbClr val="C0000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 [0,1] </a:t>
            </a:r>
            <a:r>
              <a:rPr lang="de-DE" dirty="0">
                <a:solidFill>
                  <a:srgbClr val="C0000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Wingdings" pitchFamily="2" charset="2"/>
              </a:rPr>
              <a:t> </a:t>
            </a:r>
            <a:r>
              <a:rPr lang="de-DE" dirty="0" err="1">
                <a:solidFill>
                  <a:srgbClr val="C0000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Wingdings" pitchFamily="2" charset="2"/>
              </a:rPr>
              <a:t>which</a:t>
            </a:r>
            <a:r>
              <a:rPr lang="de-DE" dirty="0">
                <a:solidFill>
                  <a:srgbClr val="C0000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Wingdings" pitchFamily="2" charset="2"/>
              </a:rPr>
              <a:t> </a:t>
            </a:r>
            <a:r>
              <a:rPr lang="de-DE" dirty="0" err="1">
                <a:solidFill>
                  <a:srgbClr val="C0000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Wingdings" pitchFamily="2" charset="2"/>
              </a:rPr>
              <a:t>information</a:t>
            </a:r>
            <a:r>
              <a:rPr lang="de-DE" dirty="0">
                <a:solidFill>
                  <a:srgbClr val="C0000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Wingdings" pitchFamily="2" charset="2"/>
              </a:rPr>
              <a:t> </a:t>
            </a:r>
            <a:r>
              <a:rPr lang="de-DE" dirty="0" err="1">
                <a:solidFill>
                  <a:srgbClr val="C0000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Wingdings" pitchFamily="2" charset="2"/>
              </a:rPr>
              <a:t>to</a:t>
            </a:r>
            <a:r>
              <a:rPr lang="de-DE" dirty="0">
                <a:solidFill>
                  <a:srgbClr val="C0000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Wingdings" pitchFamily="2" charset="2"/>
              </a:rPr>
              <a:t> </a:t>
            </a:r>
            <a:r>
              <a:rPr lang="de-DE" dirty="0" err="1">
                <a:solidFill>
                  <a:srgbClr val="C0000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Wingdings" pitchFamily="2" charset="2"/>
              </a:rPr>
              <a:t>keep</a:t>
            </a:r>
            <a:r>
              <a:rPr lang="de-DE" dirty="0">
                <a:solidFill>
                  <a:srgbClr val="C0000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Wingdings" pitchFamily="2" charset="2"/>
              </a:rPr>
              <a:t> / </a:t>
            </a:r>
            <a:r>
              <a:rPr lang="de-DE" dirty="0" err="1">
                <a:solidFill>
                  <a:srgbClr val="C0000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Wingdings" pitchFamily="2" charset="2"/>
              </a:rPr>
              <a:t>forget</a:t>
            </a:r>
            <a:endParaRPr lang="de-DE" dirty="0">
              <a:solidFill>
                <a:srgbClr val="C00000"/>
              </a:solidFill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323398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5CF5CA4-602F-F048-B196-CE2E095D0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Cell</a:t>
            </a:r>
            <a:r>
              <a:rPr lang="de-DE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State &amp; Gates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11E5B59-28A1-504F-9E59-8F37BE5818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0756" y="2558256"/>
            <a:ext cx="4660900" cy="2857500"/>
          </a:xfr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5EC1BB7E-FAE2-C64C-B8D4-B22B238728D4}"/>
              </a:ext>
            </a:extLst>
          </p:cNvPr>
          <p:cNvSpPr/>
          <p:nvPr/>
        </p:nvSpPr>
        <p:spPr>
          <a:xfrm>
            <a:off x="4191000" y="3276600"/>
            <a:ext cx="533400" cy="5334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42233A-48A4-2549-9C29-7BF4B72226A1}"/>
              </a:ext>
            </a:extLst>
          </p:cNvPr>
          <p:cNvSpPr txBox="1"/>
          <p:nvPr/>
        </p:nvSpPr>
        <p:spPr>
          <a:xfrm>
            <a:off x="1493585" y="1784548"/>
            <a:ext cx="45496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Additive</a:t>
            </a:r>
            <a:r>
              <a:rPr lang="de-DE" dirty="0"/>
              <a:t> </a:t>
            </a:r>
            <a:r>
              <a:rPr lang="de-DE" dirty="0" err="1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input</a:t>
            </a:r>
            <a:r>
              <a:rPr lang="de-DE" dirty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 </a:t>
            </a:r>
            <a:r>
              <a:rPr lang="de-DE" dirty="0" err="1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gate</a:t>
            </a:r>
            <a:endParaRPr lang="de-DE" dirty="0"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 err="1">
                <a:latin typeface="Helvetica Neue Light" panose="02000403000000020004" pitchFamily="2" charset="0"/>
                <a:ea typeface="Helvetica Neue Light" panose="02000403000000020004" pitchFamily="2" charset="0"/>
                <a:sym typeface="Wingdings" pitchFamily="2" charset="2"/>
              </a:rPr>
              <a:t>add</a:t>
            </a:r>
            <a:r>
              <a:rPr lang="de-DE" dirty="0">
                <a:latin typeface="Helvetica Neue Light" panose="02000403000000020004" pitchFamily="2" charset="0"/>
                <a:ea typeface="Helvetica Neue Light" panose="02000403000000020004" pitchFamily="2" charset="0"/>
                <a:sym typeface="Wingdings" pitchFamily="2" charset="2"/>
              </a:rPr>
              <a:t> </a:t>
            </a:r>
            <a:r>
              <a:rPr lang="de-DE" dirty="0" err="1">
                <a:latin typeface="Helvetica Neue Light" panose="02000403000000020004" pitchFamily="2" charset="0"/>
                <a:ea typeface="Helvetica Neue Light" panose="02000403000000020004" pitchFamily="2" charset="0"/>
                <a:sym typeface="Wingdings" pitchFamily="2" charset="2"/>
              </a:rPr>
              <a:t>new</a:t>
            </a:r>
            <a:r>
              <a:rPr lang="de-DE" dirty="0">
                <a:latin typeface="Helvetica Neue Light" panose="02000403000000020004" pitchFamily="2" charset="0"/>
                <a:ea typeface="Helvetica Neue Light" panose="02000403000000020004" pitchFamily="2" charset="0"/>
                <a:sym typeface="Wingdings" pitchFamily="2" charset="2"/>
              </a:rPr>
              <a:t> </a:t>
            </a:r>
            <a:r>
              <a:rPr lang="de-DE" dirty="0" err="1">
                <a:latin typeface="Helvetica Neue Light" panose="02000403000000020004" pitchFamily="2" charset="0"/>
                <a:ea typeface="Helvetica Neue Light" panose="02000403000000020004" pitchFamily="2" charset="0"/>
                <a:sym typeface="Wingdings" pitchFamily="2" charset="2"/>
              </a:rPr>
              <a:t>information</a:t>
            </a:r>
            <a:r>
              <a:rPr lang="de-DE" dirty="0">
                <a:latin typeface="Helvetica Neue Light" panose="02000403000000020004" pitchFamily="2" charset="0"/>
                <a:ea typeface="Helvetica Neue Light" panose="02000403000000020004" pitchFamily="2" charset="0"/>
                <a:sym typeface="Wingdings" pitchFamily="2" charset="2"/>
              </a:rPr>
              <a:t> </a:t>
            </a:r>
            <a:r>
              <a:rPr lang="de-DE" dirty="0" err="1">
                <a:latin typeface="Helvetica Neue Light" panose="02000403000000020004" pitchFamily="2" charset="0"/>
                <a:ea typeface="Helvetica Neue Light" panose="02000403000000020004" pitchFamily="2" charset="0"/>
                <a:sym typeface="Wingdings" pitchFamily="2" charset="2"/>
              </a:rPr>
              <a:t>to</a:t>
            </a:r>
            <a:r>
              <a:rPr lang="de-DE" dirty="0">
                <a:latin typeface="Helvetica Neue Light" panose="02000403000000020004" pitchFamily="2" charset="0"/>
                <a:ea typeface="Helvetica Neue Light" panose="02000403000000020004" pitchFamily="2" charset="0"/>
                <a:sym typeface="Wingdings" pitchFamily="2" charset="2"/>
              </a:rPr>
              <a:t> </a:t>
            </a:r>
            <a:r>
              <a:rPr lang="de-DE" dirty="0" err="1">
                <a:latin typeface="Helvetica Neue Light" panose="02000403000000020004" pitchFamily="2" charset="0"/>
                <a:ea typeface="Helvetica Neue Light" panose="02000403000000020004" pitchFamily="2" charset="0"/>
                <a:sym typeface="Wingdings" pitchFamily="2" charset="2"/>
              </a:rPr>
              <a:t>the</a:t>
            </a:r>
            <a:r>
              <a:rPr lang="de-DE" dirty="0">
                <a:latin typeface="Helvetica Neue Light" panose="02000403000000020004" pitchFamily="2" charset="0"/>
                <a:ea typeface="Helvetica Neue Light" panose="02000403000000020004" pitchFamily="2" charset="0"/>
                <a:sym typeface="Wingdings" pitchFamily="2" charset="2"/>
              </a:rPr>
              <a:t> </a:t>
            </a:r>
            <a:r>
              <a:rPr lang="de-DE" dirty="0" err="1">
                <a:latin typeface="Helvetica Neue Light" panose="02000403000000020004" pitchFamily="2" charset="0"/>
                <a:ea typeface="Helvetica Neue Light" panose="02000403000000020004" pitchFamily="2" charset="0"/>
                <a:sym typeface="Wingdings" pitchFamily="2" charset="2"/>
              </a:rPr>
              <a:t>cell</a:t>
            </a:r>
            <a:r>
              <a:rPr lang="de-DE" dirty="0">
                <a:latin typeface="Helvetica Neue Light" panose="02000403000000020004" pitchFamily="2" charset="0"/>
                <a:ea typeface="Helvetica Neue Light" panose="02000403000000020004" pitchFamily="2" charset="0"/>
                <a:sym typeface="Wingdings" pitchFamily="2" charset="2"/>
              </a:rPr>
              <a:t> </a:t>
            </a:r>
            <a:r>
              <a:rPr lang="de-DE" dirty="0" err="1">
                <a:latin typeface="Helvetica Neue Light" panose="02000403000000020004" pitchFamily="2" charset="0"/>
                <a:ea typeface="Helvetica Neue Light" panose="02000403000000020004" pitchFamily="2" charset="0"/>
                <a:sym typeface="Wingdings" pitchFamily="2" charset="2"/>
              </a:rPr>
              <a:t>state</a:t>
            </a:r>
            <a:endParaRPr lang="de-DE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004521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895D113-D093-5648-8AAC-E777C4106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Input Gate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E69205F5-80F0-2846-B3A7-3EE35465E4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825" y="2646400"/>
            <a:ext cx="8640763" cy="2681212"/>
          </a:xfr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56BAC06-8F3B-3647-BB71-FBE581E3A67C}"/>
              </a:ext>
            </a:extLst>
          </p:cNvPr>
          <p:cNvSpPr/>
          <p:nvPr/>
        </p:nvSpPr>
        <p:spPr>
          <a:xfrm>
            <a:off x="1524000" y="3962400"/>
            <a:ext cx="533400" cy="8382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5AD320C-E013-4645-91EF-0743ABCA5644}"/>
              </a:ext>
            </a:extLst>
          </p:cNvPr>
          <p:cNvSpPr txBox="1"/>
          <p:nvPr/>
        </p:nvSpPr>
        <p:spPr>
          <a:xfrm>
            <a:off x="1371600" y="5037120"/>
            <a:ext cx="4588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rgbClr val="C0000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sigmoid</a:t>
            </a:r>
            <a:r>
              <a:rPr lang="de-DE" dirty="0">
                <a:solidFill>
                  <a:srgbClr val="C0000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 [0,1] </a:t>
            </a:r>
            <a:r>
              <a:rPr lang="de-DE" dirty="0">
                <a:solidFill>
                  <a:srgbClr val="C0000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Wingdings" pitchFamily="2" charset="2"/>
              </a:rPr>
              <a:t> </a:t>
            </a:r>
            <a:r>
              <a:rPr lang="de-DE" dirty="0" err="1">
                <a:solidFill>
                  <a:srgbClr val="C0000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Wingdings" pitchFamily="2" charset="2"/>
              </a:rPr>
              <a:t>which</a:t>
            </a:r>
            <a:r>
              <a:rPr lang="de-DE" dirty="0">
                <a:solidFill>
                  <a:srgbClr val="C0000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Wingdings" pitchFamily="2" charset="2"/>
              </a:rPr>
              <a:t> </a:t>
            </a:r>
            <a:r>
              <a:rPr lang="de-DE" dirty="0" err="1">
                <a:solidFill>
                  <a:srgbClr val="C0000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Wingdings" pitchFamily="2" charset="2"/>
              </a:rPr>
              <a:t>information</a:t>
            </a:r>
            <a:r>
              <a:rPr lang="de-DE" dirty="0">
                <a:solidFill>
                  <a:srgbClr val="C0000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Wingdings" pitchFamily="2" charset="2"/>
              </a:rPr>
              <a:t> </a:t>
            </a:r>
            <a:r>
              <a:rPr lang="de-DE" dirty="0" err="1">
                <a:solidFill>
                  <a:srgbClr val="C0000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Wingdings" pitchFamily="2" charset="2"/>
              </a:rPr>
              <a:t>to</a:t>
            </a:r>
            <a:r>
              <a:rPr lang="de-DE" dirty="0">
                <a:solidFill>
                  <a:srgbClr val="C0000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Wingdings" pitchFamily="2" charset="2"/>
              </a:rPr>
              <a:t> update</a:t>
            </a:r>
            <a:endParaRPr lang="de-DE" dirty="0">
              <a:solidFill>
                <a:srgbClr val="C00000"/>
              </a:solidFill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2A60256-DBF2-4344-8E87-5E2C7E282ACC}"/>
              </a:ext>
            </a:extLst>
          </p:cNvPr>
          <p:cNvSpPr/>
          <p:nvPr/>
        </p:nvSpPr>
        <p:spPr>
          <a:xfrm>
            <a:off x="2133600" y="3974123"/>
            <a:ext cx="533400" cy="838200"/>
          </a:xfrm>
          <a:prstGeom prst="rect">
            <a:avLst/>
          </a:prstGeom>
          <a:noFill/>
          <a:ln>
            <a:solidFill>
              <a:srgbClr val="0049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B5AB936-5851-BE41-AAC7-BF81B79F98D6}"/>
              </a:ext>
            </a:extLst>
          </p:cNvPr>
          <p:cNvSpPr txBox="1"/>
          <p:nvPr/>
        </p:nvSpPr>
        <p:spPr>
          <a:xfrm>
            <a:off x="1371600" y="5423982"/>
            <a:ext cx="4039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rgbClr val="004993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tanh</a:t>
            </a:r>
            <a:r>
              <a:rPr lang="de-DE" dirty="0">
                <a:solidFill>
                  <a:srgbClr val="004993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 [-1,1] </a:t>
            </a:r>
            <a:r>
              <a:rPr lang="de-DE" dirty="0">
                <a:solidFill>
                  <a:srgbClr val="004993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Wingdings" pitchFamily="2" charset="2"/>
              </a:rPr>
              <a:t> </a:t>
            </a:r>
            <a:r>
              <a:rPr lang="de-DE" dirty="0" err="1">
                <a:solidFill>
                  <a:srgbClr val="004993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Wingdings" pitchFamily="2" charset="2"/>
              </a:rPr>
              <a:t>candiate</a:t>
            </a:r>
            <a:r>
              <a:rPr lang="de-DE" dirty="0">
                <a:solidFill>
                  <a:srgbClr val="004993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Wingdings" pitchFamily="2" charset="2"/>
              </a:rPr>
              <a:t> </a:t>
            </a:r>
            <a:r>
              <a:rPr lang="de-DE" dirty="0" err="1">
                <a:solidFill>
                  <a:srgbClr val="004993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Wingdings" pitchFamily="2" charset="2"/>
              </a:rPr>
              <a:t>cell</a:t>
            </a:r>
            <a:r>
              <a:rPr lang="de-DE" dirty="0">
                <a:solidFill>
                  <a:srgbClr val="004993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Wingdings" pitchFamily="2" charset="2"/>
              </a:rPr>
              <a:t> </a:t>
            </a:r>
            <a:r>
              <a:rPr lang="de-DE" dirty="0" err="1">
                <a:solidFill>
                  <a:srgbClr val="004993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Wingdings" pitchFamily="2" charset="2"/>
              </a:rPr>
              <a:t>state</a:t>
            </a:r>
            <a:r>
              <a:rPr lang="de-DE" dirty="0">
                <a:solidFill>
                  <a:srgbClr val="004993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Wingdings" pitchFamily="2" charset="2"/>
              </a:rPr>
              <a:t> </a:t>
            </a:r>
            <a:r>
              <a:rPr lang="de-DE" dirty="0" err="1">
                <a:solidFill>
                  <a:srgbClr val="004993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Wingdings" pitchFamily="2" charset="2"/>
              </a:rPr>
              <a:t>values</a:t>
            </a:r>
            <a:endParaRPr lang="de-DE" dirty="0">
              <a:solidFill>
                <a:srgbClr val="004993"/>
              </a:solidFill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880910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61932EA-5209-7E4B-BD32-E7D4F21648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Cell</a:t>
            </a:r>
            <a:r>
              <a:rPr lang="de-DE" dirty="0"/>
              <a:t> State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BB4204E-7E77-5F46-A6E6-B2DBF73C02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306" y="2545556"/>
            <a:ext cx="8051800" cy="2882900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E980ACE-E41C-8E4D-B40B-D064C75384B1}"/>
              </a:ext>
            </a:extLst>
          </p:cNvPr>
          <p:cNvSpPr txBox="1"/>
          <p:nvPr/>
        </p:nvSpPr>
        <p:spPr>
          <a:xfrm>
            <a:off x="4942994" y="4423174"/>
            <a:ext cx="1544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rgbClr val="608836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new</a:t>
            </a:r>
            <a:r>
              <a:rPr lang="de-DE" dirty="0">
                <a:solidFill>
                  <a:srgbClr val="608836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 </a:t>
            </a:r>
            <a:r>
              <a:rPr lang="de-DE" dirty="0" err="1">
                <a:solidFill>
                  <a:srgbClr val="608836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cell</a:t>
            </a:r>
            <a:r>
              <a:rPr lang="de-DE" dirty="0">
                <a:solidFill>
                  <a:srgbClr val="608836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 </a:t>
            </a:r>
            <a:r>
              <a:rPr lang="de-DE" dirty="0" err="1">
                <a:solidFill>
                  <a:srgbClr val="608836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state</a:t>
            </a:r>
            <a:endParaRPr lang="de-DE" dirty="0">
              <a:solidFill>
                <a:srgbClr val="608836"/>
              </a:solidFill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5046639-1994-E942-85EE-1C48C457C181}"/>
              </a:ext>
            </a:extLst>
          </p:cNvPr>
          <p:cNvSpPr/>
          <p:nvPr/>
        </p:nvSpPr>
        <p:spPr>
          <a:xfrm>
            <a:off x="5257800" y="3886200"/>
            <a:ext cx="457200" cy="457200"/>
          </a:xfrm>
          <a:prstGeom prst="rect">
            <a:avLst/>
          </a:prstGeom>
          <a:noFill/>
          <a:ln>
            <a:solidFill>
              <a:srgbClr val="6088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0530DF8-F49E-6A49-823C-6B684EF3DD26}"/>
              </a:ext>
            </a:extLst>
          </p:cNvPr>
          <p:cNvSpPr/>
          <p:nvPr/>
        </p:nvSpPr>
        <p:spPr>
          <a:xfrm>
            <a:off x="6023562" y="3886200"/>
            <a:ext cx="1139238" cy="457200"/>
          </a:xfrm>
          <a:prstGeom prst="rect">
            <a:avLst/>
          </a:prstGeom>
          <a:noFill/>
          <a:ln>
            <a:solidFill>
              <a:srgbClr val="0049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9B5DD0D-7C56-CB4D-ABD0-A92364CB24B8}"/>
              </a:ext>
            </a:extLst>
          </p:cNvPr>
          <p:cNvSpPr/>
          <p:nvPr/>
        </p:nvSpPr>
        <p:spPr>
          <a:xfrm>
            <a:off x="7457868" y="3886200"/>
            <a:ext cx="859045" cy="4572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B65BDAC-2F97-114D-9BC5-04337F1D6A54}"/>
              </a:ext>
            </a:extLst>
          </p:cNvPr>
          <p:cNvSpPr txBox="1"/>
          <p:nvPr/>
        </p:nvSpPr>
        <p:spPr>
          <a:xfrm>
            <a:off x="5861538" y="3370384"/>
            <a:ext cx="1433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rgbClr val="004993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old</a:t>
            </a:r>
            <a:r>
              <a:rPr lang="de-DE" dirty="0">
                <a:solidFill>
                  <a:srgbClr val="004993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 </a:t>
            </a:r>
            <a:r>
              <a:rPr lang="de-DE" dirty="0" err="1">
                <a:solidFill>
                  <a:srgbClr val="004993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cell</a:t>
            </a:r>
            <a:r>
              <a:rPr lang="de-DE" dirty="0">
                <a:solidFill>
                  <a:srgbClr val="004993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 </a:t>
            </a:r>
            <a:r>
              <a:rPr lang="de-DE" dirty="0" err="1">
                <a:solidFill>
                  <a:srgbClr val="004993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state</a:t>
            </a:r>
            <a:endParaRPr lang="de-DE" dirty="0">
              <a:solidFill>
                <a:srgbClr val="004993"/>
              </a:solidFill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ED1BA0D-108B-1540-BB92-0A26776AF33B}"/>
              </a:ext>
            </a:extLst>
          </p:cNvPr>
          <p:cNvSpPr txBox="1"/>
          <p:nvPr/>
        </p:nvSpPr>
        <p:spPr>
          <a:xfrm>
            <a:off x="7309347" y="4423174"/>
            <a:ext cx="1156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rgbClr val="C0000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new</a:t>
            </a:r>
            <a:r>
              <a:rPr lang="de-DE" dirty="0">
                <a:solidFill>
                  <a:srgbClr val="C0000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 </a:t>
            </a:r>
            <a:r>
              <a:rPr lang="de-DE" dirty="0" err="1">
                <a:solidFill>
                  <a:srgbClr val="C0000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input</a:t>
            </a:r>
            <a:endParaRPr lang="de-DE" dirty="0">
              <a:solidFill>
                <a:srgbClr val="C00000"/>
              </a:solidFill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D087B6B-D3D1-9445-9D13-1651AE1B1D8C}"/>
              </a:ext>
            </a:extLst>
          </p:cNvPr>
          <p:cNvSpPr txBox="1"/>
          <p:nvPr/>
        </p:nvSpPr>
        <p:spPr>
          <a:xfrm>
            <a:off x="1493585" y="1784548"/>
            <a:ext cx="37882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 Medium" panose="02000503000000020004" pitchFamily="2" charset="0"/>
              </a:rPr>
              <a:t>Forget </a:t>
            </a:r>
            <a:r>
              <a:rPr lang="de-DE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 Medium" panose="02000503000000020004" pitchFamily="2" charset="0"/>
              </a:rPr>
              <a:t>what</a:t>
            </a:r>
            <a:r>
              <a:rPr lang="de-DE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 Medium" panose="02000503000000020004" pitchFamily="2" charset="0"/>
              </a:rPr>
              <a:t> </a:t>
            </a:r>
            <a:r>
              <a:rPr lang="de-DE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 Medium" panose="02000503000000020004" pitchFamily="2" charset="0"/>
              </a:rPr>
              <a:t>we</a:t>
            </a:r>
            <a:r>
              <a:rPr lang="de-DE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 Medium" panose="02000503000000020004" pitchFamily="2" charset="0"/>
              </a:rPr>
              <a:t> </a:t>
            </a:r>
            <a:r>
              <a:rPr lang="de-DE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 Medium" panose="02000503000000020004" pitchFamily="2" charset="0"/>
              </a:rPr>
              <a:t>decided</a:t>
            </a:r>
            <a:r>
              <a:rPr lang="de-DE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 Medium" panose="02000503000000020004" pitchFamily="2" charset="0"/>
              </a:rPr>
              <a:t> </a:t>
            </a:r>
            <a:r>
              <a:rPr lang="de-DE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 Medium" panose="02000503000000020004" pitchFamily="2" charset="0"/>
              </a:rPr>
              <a:t>to</a:t>
            </a:r>
            <a:r>
              <a:rPr lang="de-DE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 Medium" panose="02000503000000020004" pitchFamily="2" charset="0"/>
              </a:rPr>
              <a:t> </a:t>
            </a:r>
            <a:r>
              <a:rPr lang="de-DE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 Medium" panose="02000503000000020004" pitchFamily="2" charset="0"/>
              </a:rPr>
              <a:t>forget</a:t>
            </a:r>
            <a:endParaRPr lang="de-DE" dirty="0">
              <a:latin typeface="Helvetica Neue Light" panose="02000403000000020004" pitchFamily="2" charset="0"/>
              <a:ea typeface="Helvetica Neue Light" panose="02000403000000020004" pitchFamily="2" charset="0"/>
              <a:cs typeface="Helvetica Neue Medium" panose="02000503000000020004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 Medium" panose="02000503000000020004" pitchFamily="2" charset="0"/>
              </a:rPr>
              <a:t>Add </a:t>
            </a:r>
            <a:r>
              <a:rPr lang="de-DE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 Medium" panose="02000503000000020004" pitchFamily="2" charset="0"/>
              </a:rPr>
              <a:t>new</a:t>
            </a:r>
            <a:r>
              <a:rPr lang="de-DE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 Medium" panose="02000503000000020004" pitchFamily="2" charset="0"/>
              </a:rPr>
              <a:t> </a:t>
            </a:r>
            <a:r>
              <a:rPr lang="de-DE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 Medium" panose="02000503000000020004" pitchFamily="2" charset="0"/>
              </a:rPr>
              <a:t>scaled</a:t>
            </a:r>
            <a:r>
              <a:rPr lang="de-DE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 Medium" panose="02000503000000020004" pitchFamily="2" charset="0"/>
              </a:rPr>
              <a:t> </a:t>
            </a:r>
            <a:r>
              <a:rPr lang="de-DE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 Medium" panose="02000503000000020004" pitchFamily="2" charset="0"/>
              </a:rPr>
              <a:t>input</a:t>
            </a:r>
            <a:r>
              <a:rPr lang="de-DE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 Medium" panose="02000503000000020004" pitchFamily="2" charset="0"/>
              </a:rPr>
              <a:t> </a:t>
            </a:r>
            <a:r>
              <a:rPr lang="de-DE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 Medium" panose="02000503000000020004" pitchFamily="2" charset="0"/>
              </a:rPr>
              <a:t>to</a:t>
            </a:r>
            <a:r>
              <a:rPr lang="de-DE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 Medium" panose="02000503000000020004" pitchFamily="2" charset="0"/>
              </a:rPr>
              <a:t> </a:t>
            </a:r>
            <a:r>
              <a:rPr lang="de-DE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 Medium" panose="02000503000000020004" pitchFamily="2" charset="0"/>
              </a:rPr>
              <a:t>memory</a:t>
            </a:r>
            <a:endParaRPr lang="de-DE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656723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4BE95F9-D5BC-7249-8F00-C6F96F0253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Output Gate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EC92894-F5FD-1046-8FEC-76A888EB50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3200400"/>
            <a:ext cx="8640763" cy="2966785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D8BD128-965C-3A4A-90B0-6A0E4CD091AF}"/>
              </a:ext>
            </a:extLst>
          </p:cNvPr>
          <p:cNvSpPr txBox="1"/>
          <p:nvPr/>
        </p:nvSpPr>
        <p:spPr>
          <a:xfrm>
            <a:off x="1447800" y="1798789"/>
            <a:ext cx="61324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 Medium" panose="02000503000000020004" pitchFamily="2" charset="0"/>
              </a:rPr>
              <a:t>Output depends on cell state, but filtered by hidden state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13C73D-A80C-0849-B8F1-B27BCCA522D4}"/>
              </a:ext>
            </a:extLst>
          </p:cNvPr>
          <p:cNvSpPr/>
          <p:nvPr/>
        </p:nvSpPr>
        <p:spPr>
          <a:xfrm>
            <a:off x="4953000" y="4197284"/>
            <a:ext cx="3581400" cy="457200"/>
          </a:xfrm>
          <a:prstGeom prst="rect">
            <a:avLst/>
          </a:prstGeom>
          <a:noFill/>
          <a:ln>
            <a:solidFill>
              <a:srgbClr val="0049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Down Arrow 8">
            <a:extLst>
              <a:ext uri="{FF2B5EF4-FFF2-40B4-BE49-F238E27FC236}">
                <a16:creationId xmlns:a16="http://schemas.microsoft.com/office/drawing/2014/main" id="{4D531200-91CB-B344-88A1-BD1368239DBB}"/>
              </a:ext>
            </a:extLst>
          </p:cNvPr>
          <p:cNvSpPr/>
          <p:nvPr/>
        </p:nvSpPr>
        <p:spPr>
          <a:xfrm>
            <a:off x="5638800" y="4648200"/>
            <a:ext cx="343255" cy="152400"/>
          </a:xfrm>
          <a:prstGeom prst="downArrow">
            <a:avLst/>
          </a:prstGeom>
          <a:solidFill>
            <a:srgbClr val="004993"/>
          </a:solidFill>
          <a:ln>
            <a:solidFill>
              <a:srgbClr val="0049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3A11EC-BDA3-C646-A5A2-E9C487F026B0}"/>
              </a:ext>
            </a:extLst>
          </p:cNvPr>
          <p:cNvSpPr txBox="1"/>
          <p:nvPr/>
        </p:nvSpPr>
        <p:spPr>
          <a:xfrm>
            <a:off x="1676400" y="2315251"/>
            <a:ext cx="45352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rgbClr val="C0000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sigmoid</a:t>
            </a:r>
            <a:r>
              <a:rPr lang="de-DE" dirty="0">
                <a:solidFill>
                  <a:srgbClr val="C0000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 [0,1] </a:t>
            </a:r>
            <a:r>
              <a:rPr lang="de-DE" dirty="0">
                <a:solidFill>
                  <a:srgbClr val="C0000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Wingdings" pitchFamily="2" charset="2"/>
              </a:rPr>
              <a:t> </a:t>
            </a:r>
            <a:r>
              <a:rPr lang="de-DE" dirty="0" err="1">
                <a:solidFill>
                  <a:srgbClr val="C0000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Wingdings" pitchFamily="2" charset="2"/>
              </a:rPr>
              <a:t>which</a:t>
            </a:r>
            <a:r>
              <a:rPr lang="de-DE" dirty="0">
                <a:solidFill>
                  <a:srgbClr val="C0000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Wingdings" pitchFamily="2" charset="2"/>
              </a:rPr>
              <a:t> </a:t>
            </a:r>
            <a:r>
              <a:rPr lang="de-DE" dirty="0" err="1">
                <a:solidFill>
                  <a:srgbClr val="C0000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Wingdings" pitchFamily="2" charset="2"/>
              </a:rPr>
              <a:t>information</a:t>
            </a:r>
            <a:r>
              <a:rPr lang="de-DE" dirty="0">
                <a:solidFill>
                  <a:srgbClr val="C0000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Wingdings" pitchFamily="2" charset="2"/>
              </a:rPr>
              <a:t> </a:t>
            </a:r>
            <a:r>
              <a:rPr lang="de-DE" dirty="0" err="1">
                <a:solidFill>
                  <a:srgbClr val="C0000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Wingdings" pitchFamily="2" charset="2"/>
              </a:rPr>
              <a:t>to</a:t>
            </a:r>
            <a:r>
              <a:rPr lang="de-DE" dirty="0">
                <a:solidFill>
                  <a:srgbClr val="C0000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Wingdings" pitchFamily="2" charset="2"/>
              </a:rPr>
              <a:t> </a:t>
            </a:r>
            <a:r>
              <a:rPr lang="de-DE" dirty="0" err="1">
                <a:solidFill>
                  <a:srgbClr val="C0000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Wingdings" pitchFamily="2" charset="2"/>
              </a:rPr>
              <a:t>output</a:t>
            </a:r>
            <a:endParaRPr lang="de-DE" dirty="0">
              <a:solidFill>
                <a:srgbClr val="C00000"/>
              </a:solidFill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3BB34C2-815A-9342-AC3D-FC1FDEF01F0F}"/>
              </a:ext>
            </a:extLst>
          </p:cNvPr>
          <p:cNvSpPr txBox="1"/>
          <p:nvPr/>
        </p:nvSpPr>
        <p:spPr>
          <a:xfrm>
            <a:off x="1676400" y="2702113"/>
            <a:ext cx="31261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rgbClr val="004993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tanh</a:t>
            </a:r>
            <a:r>
              <a:rPr lang="de-DE" dirty="0">
                <a:solidFill>
                  <a:srgbClr val="004993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 [-1,1] </a:t>
            </a:r>
            <a:r>
              <a:rPr lang="de-DE" dirty="0">
                <a:solidFill>
                  <a:srgbClr val="004993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Wingdings" pitchFamily="2" charset="2"/>
              </a:rPr>
              <a:t> </a:t>
            </a:r>
            <a:r>
              <a:rPr lang="de-DE" dirty="0" err="1">
                <a:solidFill>
                  <a:srgbClr val="004993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Wingdings" pitchFamily="2" charset="2"/>
              </a:rPr>
              <a:t>cell</a:t>
            </a:r>
            <a:r>
              <a:rPr lang="de-DE" dirty="0">
                <a:solidFill>
                  <a:srgbClr val="004993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Wingdings" pitchFamily="2" charset="2"/>
              </a:rPr>
              <a:t> </a:t>
            </a:r>
            <a:r>
              <a:rPr lang="de-DE" dirty="0" err="1">
                <a:solidFill>
                  <a:srgbClr val="004993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Wingdings" pitchFamily="2" charset="2"/>
              </a:rPr>
              <a:t>state</a:t>
            </a:r>
            <a:r>
              <a:rPr lang="de-DE" dirty="0">
                <a:solidFill>
                  <a:srgbClr val="004993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Wingdings" pitchFamily="2" charset="2"/>
              </a:rPr>
              <a:t> </a:t>
            </a:r>
            <a:r>
              <a:rPr lang="de-DE" dirty="0" err="1">
                <a:solidFill>
                  <a:srgbClr val="004993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sym typeface="Wingdings" pitchFamily="2" charset="2"/>
              </a:rPr>
              <a:t>values</a:t>
            </a:r>
            <a:endParaRPr lang="de-DE" dirty="0">
              <a:solidFill>
                <a:srgbClr val="004993"/>
              </a:solidFill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1627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9CFD990-6D93-E24A-9DB6-B0C1B66DD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LSTM </a:t>
            </a:r>
            <a:r>
              <a:rPr lang="de-DE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Overview</a:t>
            </a:r>
            <a:endParaRPr lang="de-DE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CE5B325-D296-4C4E-84FB-885BBBE8D0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400" y="1524000"/>
            <a:ext cx="7137400" cy="4724400"/>
          </a:xfr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B3FBD94-B29E-BD45-A9C0-094743FB280D}"/>
              </a:ext>
            </a:extLst>
          </p:cNvPr>
          <p:cNvSpPr/>
          <p:nvPr/>
        </p:nvSpPr>
        <p:spPr>
          <a:xfrm>
            <a:off x="3429000" y="6253634"/>
            <a:ext cx="556260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900" dirty="0">
                <a:solidFill>
                  <a:schemeClr val="bg2"/>
                </a:solidFill>
              </a:rPr>
              <a:t>https://</a:t>
            </a:r>
            <a:r>
              <a:rPr lang="de-DE" sz="900" dirty="0" err="1">
                <a:solidFill>
                  <a:schemeClr val="bg2"/>
                </a:solidFill>
              </a:rPr>
              <a:t>medium.com</a:t>
            </a:r>
            <a:r>
              <a:rPr lang="de-DE" sz="900" dirty="0">
                <a:solidFill>
                  <a:schemeClr val="bg2"/>
                </a:solidFill>
              </a:rPr>
              <a:t>/@</a:t>
            </a:r>
            <a:r>
              <a:rPr lang="de-DE" sz="900" dirty="0" err="1">
                <a:solidFill>
                  <a:schemeClr val="bg2"/>
                </a:solidFill>
              </a:rPr>
              <a:t>purnasaigudikandula</a:t>
            </a:r>
            <a:r>
              <a:rPr lang="de-DE" sz="900" dirty="0">
                <a:solidFill>
                  <a:schemeClr val="bg2"/>
                </a:solidFill>
              </a:rPr>
              <a:t>/recurrent-neural-networks-and-lstm-explained-7f51c7f6bbb9</a:t>
            </a:r>
          </a:p>
        </p:txBody>
      </p:sp>
    </p:spTree>
    <p:extLst>
      <p:ext uri="{BB962C8B-B14F-4D97-AF65-F5344CB8AC3E}">
        <p14:creationId xmlns:p14="http://schemas.microsoft.com/office/powerpoint/2010/main" val="15295371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Variable input in image recognition</a:t>
            </a:r>
          </a:p>
        </p:txBody>
      </p:sp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156122" y="1569025"/>
            <a:ext cx="8640763" cy="4789488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tIns="58067"/>
          <a:lstStyle/>
          <a:p>
            <a:pPr marL="342900" indent="-342900" fontAlgn="base">
              <a:spcBef>
                <a:spcPts val="400"/>
              </a:spcBef>
              <a:spcAft>
                <a:spcPct val="0"/>
              </a:spcAft>
              <a:buFont typeface="Wingdings" panose="05000000000000000000" pitchFamily="2" charset="2"/>
              <a:buChar char="§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de-DE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 fontAlgn="base">
              <a:spcBef>
                <a:spcPts val="400"/>
              </a:spcBef>
              <a:spcAft>
                <a:spcPct val="0"/>
              </a:spcAft>
              <a:buFont typeface="Wingdings" panose="05000000000000000000" pitchFamily="2" charset="2"/>
              <a:buChar char="§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de-DE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 fontAlgn="base">
              <a:spcBef>
                <a:spcPts val="400"/>
              </a:spcBef>
              <a:spcAft>
                <a:spcPct val="0"/>
              </a:spcAft>
              <a:buFont typeface="Wingdings" panose="05000000000000000000" pitchFamily="2" charset="2"/>
              <a:buChar char="§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de-DE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90752" y="1661083"/>
            <a:ext cx="1857462" cy="12315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60032" y="3328421"/>
            <a:ext cx="1945624" cy="12947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5535" y="3965339"/>
            <a:ext cx="2115319" cy="14076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33428" y="2276872"/>
            <a:ext cx="1499045" cy="2252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51277" y="3905229"/>
            <a:ext cx="1345608" cy="17486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3528" y="1844824"/>
            <a:ext cx="1869306" cy="140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57616" y="2184159"/>
            <a:ext cx="1653976" cy="10966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76016" y="4979018"/>
            <a:ext cx="1514736" cy="11345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76056" y="4949159"/>
            <a:ext cx="1881560" cy="1409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8738387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B9E9EB8-365A-5246-A534-F640F6920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Gradient Flow</a:t>
            </a:r>
          </a:p>
        </p:txBody>
      </p:sp>
      <p:pic>
        <p:nvPicPr>
          <p:cNvPr id="5" name="Grafik 9">
            <a:extLst>
              <a:ext uri="{FF2B5EF4-FFF2-40B4-BE49-F238E27FC236}">
                <a16:creationId xmlns:a16="http://schemas.microsoft.com/office/drawing/2014/main" id="{7C59BD37-BF39-834F-8EE4-7E7187BD1A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2210318"/>
            <a:ext cx="6904679" cy="2596777"/>
          </a:xfrm>
          <a:prstGeom prst="rect">
            <a:avLst/>
          </a:prstGeom>
        </p:spPr>
      </p:pic>
      <p:sp>
        <p:nvSpPr>
          <p:cNvPr id="9" name="Right Arrow 8">
            <a:extLst>
              <a:ext uri="{FF2B5EF4-FFF2-40B4-BE49-F238E27FC236}">
                <a16:creationId xmlns:a16="http://schemas.microsoft.com/office/drawing/2014/main" id="{32A407AE-7C01-8049-9B3F-095A641F4032}"/>
              </a:ext>
            </a:extLst>
          </p:cNvPr>
          <p:cNvSpPr/>
          <p:nvPr/>
        </p:nvSpPr>
        <p:spPr>
          <a:xfrm rot="10800000">
            <a:off x="8197723" y="2797175"/>
            <a:ext cx="248677" cy="762000"/>
          </a:xfrm>
          <a:prstGeom prst="rightArrow">
            <a:avLst/>
          </a:prstGeom>
          <a:solidFill>
            <a:schemeClr val="accent6">
              <a:alpha val="59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C79803C1-E2BD-2745-8C4D-7CDFDA23B50F}"/>
              </a:ext>
            </a:extLst>
          </p:cNvPr>
          <p:cNvSpPr/>
          <p:nvPr/>
        </p:nvSpPr>
        <p:spPr>
          <a:xfrm rot="10800000">
            <a:off x="5867400" y="2797175"/>
            <a:ext cx="248677" cy="762000"/>
          </a:xfrm>
          <a:prstGeom prst="rightArrow">
            <a:avLst/>
          </a:prstGeom>
          <a:solidFill>
            <a:schemeClr val="accent6">
              <a:alpha val="59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346755EC-3195-4B42-BC49-7ACD9941B6CB}"/>
              </a:ext>
            </a:extLst>
          </p:cNvPr>
          <p:cNvSpPr/>
          <p:nvPr/>
        </p:nvSpPr>
        <p:spPr>
          <a:xfrm rot="10800000">
            <a:off x="3571362" y="2805185"/>
            <a:ext cx="248677" cy="762000"/>
          </a:xfrm>
          <a:prstGeom prst="rightArrow">
            <a:avLst/>
          </a:prstGeom>
          <a:solidFill>
            <a:schemeClr val="accent6">
              <a:alpha val="59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990C57C2-28FB-894B-A1D8-836A9CDC2F4A}"/>
              </a:ext>
            </a:extLst>
          </p:cNvPr>
          <p:cNvSpPr/>
          <p:nvPr/>
        </p:nvSpPr>
        <p:spPr>
          <a:xfrm rot="10800000">
            <a:off x="1257602" y="2805186"/>
            <a:ext cx="248677" cy="762000"/>
          </a:xfrm>
          <a:prstGeom prst="rightArrow">
            <a:avLst/>
          </a:prstGeom>
          <a:solidFill>
            <a:schemeClr val="accent6">
              <a:alpha val="59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5202551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C7DEECD-CCDC-3E4F-B229-BA70B0441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Variants</a:t>
            </a:r>
            <a:r>
              <a:rPr lang="de-DE" dirty="0"/>
              <a:t>: </a:t>
            </a:r>
            <a:r>
              <a:rPr lang="de-DE" dirty="0" err="1"/>
              <a:t>Peephole</a:t>
            </a:r>
            <a:r>
              <a:rPr lang="de-DE" dirty="0"/>
              <a:t> LSTMs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5E27F06-DB7E-FA41-9173-CC30510846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825" y="2619872"/>
            <a:ext cx="8640763" cy="2734268"/>
          </a:xfrm>
        </p:spPr>
      </p:pic>
    </p:spTree>
    <p:extLst>
      <p:ext uri="{BB962C8B-B14F-4D97-AF65-F5344CB8AC3E}">
        <p14:creationId xmlns:p14="http://schemas.microsoft.com/office/powerpoint/2010/main" val="158544765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BB9FC40-D893-154B-ABD4-A976A353B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Variant: </a:t>
            </a:r>
            <a:r>
              <a:rPr lang="de-DE" dirty="0" err="1"/>
              <a:t>Gated-Recurrent</a:t>
            </a:r>
            <a:r>
              <a:rPr lang="de-DE" dirty="0"/>
              <a:t> Unit (GRU)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81FD1FB-A9FE-A749-923C-ADF300523A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825" y="2496569"/>
            <a:ext cx="8640763" cy="2980874"/>
          </a:xfrm>
        </p:spPr>
      </p:pic>
    </p:spTree>
    <p:extLst>
      <p:ext uri="{BB962C8B-B14F-4D97-AF65-F5344CB8AC3E}">
        <p14:creationId xmlns:p14="http://schemas.microsoft.com/office/powerpoint/2010/main" val="107449637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A3AC81-3C00-094B-A00A-40756B4444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825" y="1592263"/>
            <a:ext cx="8640763" cy="4789487"/>
          </a:xfrm>
        </p:spPr>
        <p:txBody>
          <a:bodyPr/>
          <a:lstStyle/>
          <a:p>
            <a:pPr marL="0" indent="0">
              <a:buNone/>
            </a:pPr>
            <a:r>
              <a:rPr lang="de-DE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Next </a:t>
            </a:r>
            <a:r>
              <a:rPr lang="de-DE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word</a:t>
            </a:r>
            <a:r>
              <a:rPr lang="de-DE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/</a:t>
            </a:r>
            <a:r>
              <a:rPr lang="de-DE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character</a:t>
            </a:r>
            <a:r>
              <a:rPr lang="de-DE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</a:t>
            </a:r>
            <a:r>
              <a:rPr lang="de-DE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prediction</a:t>
            </a:r>
            <a:r>
              <a:rPr lang="de-DE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:</a:t>
            </a:r>
          </a:p>
          <a:p>
            <a:pPr lvl="1"/>
            <a:r>
              <a:rPr lang="de-DE" dirty="0">
                <a:solidFill>
                  <a:srgbClr val="004993"/>
                </a:solidFill>
                <a:latin typeface="Courier" pitchFamily="2" charset="0"/>
              </a:rPr>
              <a:t>Can </a:t>
            </a:r>
            <a:r>
              <a:rPr lang="de-DE" dirty="0" err="1">
                <a:solidFill>
                  <a:srgbClr val="004993"/>
                </a:solidFill>
                <a:latin typeface="Courier" pitchFamily="2" charset="0"/>
              </a:rPr>
              <a:t>you</a:t>
            </a:r>
            <a:r>
              <a:rPr lang="de-DE" dirty="0">
                <a:solidFill>
                  <a:srgbClr val="004993"/>
                </a:solidFill>
                <a:latin typeface="Courier" pitchFamily="2" charset="0"/>
              </a:rPr>
              <a:t> </a:t>
            </a:r>
            <a:r>
              <a:rPr lang="de-DE" dirty="0" err="1">
                <a:solidFill>
                  <a:srgbClr val="004993"/>
                </a:solidFill>
                <a:latin typeface="Courier" pitchFamily="2" charset="0"/>
              </a:rPr>
              <a:t>guess</a:t>
            </a:r>
            <a:r>
              <a:rPr lang="de-DE" dirty="0">
                <a:solidFill>
                  <a:srgbClr val="004993"/>
                </a:solidFill>
                <a:latin typeface="Courier" pitchFamily="2" charset="0"/>
              </a:rPr>
              <a:t> </a:t>
            </a:r>
            <a:r>
              <a:rPr lang="de-DE" dirty="0" err="1">
                <a:solidFill>
                  <a:srgbClr val="004993"/>
                </a:solidFill>
                <a:latin typeface="Courier" pitchFamily="2" charset="0"/>
              </a:rPr>
              <a:t>which</a:t>
            </a:r>
            <a:r>
              <a:rPr lang="de-DE" dirty="0">
                <a:solidFill>
                  <a:srgbClr val="004993"/>
                </a:solidFill>
                <a:latin typeface="Courier" pitchFamily="2" charset="0"/>
              </a:rPr>
              <a:t> </a:t>
            </a:r>
            <a:r>
              <a:rPr lang="de-DE" dirty="0" err="1">
                <a:solidFill>
                  <a:srgbClr val="004993"/>
                </a:solidFill>
                <a:latin typeface="Courier" pitchFamily="2" charset="0"/>
              </a:rPr>
              <a:t>word</a:t>
            </a:r>
            <a:r>
              <a:rPr lang="de-DE" dirty="0">
                <a:solidFill>
                  <a:srgbClr val="004993"/>
                </a:solidFill>
                <a:latin typeface="Courier" pitchFamily="2" charset="0"/>
              </a:rPr>
              <a:t> </a:t>
            </a:r>
            <a:r>
              <a:rPr lang="de-DE" dirty="0" err="1">
                <a:solidFill>
                  <a:srgbClr val="004993"/>
                </a:solidFill>
                <a:latin typeface="Courier" pitchFamily="2" charset="0"/>
              </a:rPr>
              <a:t>comes</a:t>
            </a:r>
            <a:r>
              <a:rPr lang="de-DE" dirty="0">
                <a:solidFill>
                  <a:srgbClr val="004993"/>
                </a:solidFill>
                <a:latin typeface="Courier" pitchFamily="2" charset="0"/>
              </a:rPr>
              <a:t> </a:t>
            </a:r>
            <a:r>
              <a:rPr lang="de-DE" dirty="0" err="1">
                <a:solidFill>
                  <a:srgbClr val="004993"/>
                </a:solidFill>
                <a:latin typeface="Courier" pitchFamily="2" charset="0"/>
              </a:rPr>
              <a:t>next</a:t>
            </a:r>
            <a:r>
              <a:rPr lang="de-DE" dirty="0">
                <a:solidFill>
                  <a:srgbClr val="004993"/>
                </a:solidFill>
                <a:latin typeface="Courier" pitchFamily="2" charset="0"/>
              </a:rPr>
              <a:t> in </a:t>
            </a:r>
            <a:r>
              <a:rPr lang="de-DE" dirty="0" err="1">
                <a:solidFill>
                  <a:srgbClr val="004993"/>
                </a:solidFill>
                <a:latin typeface="Courier" pitchFamily="2" charset="0"/>
              </a:rPr>
              <a:t>this</a:t>
            </a:r>
            <a:r>
              <a:rPr lang="de-DE" dirty="0">
                <a:solidFill>
                  <a:srgbClr val="004993"/>
                </a:solidFill>
                <a:latin typeface="Courier" pitchFamily="2" charset="0"/>
              </a:rPr>
              <a:t> _______</a:t>
            </a:r>
          </a:p>
          <a:p>
            <a:pPr marL="0" indent="0">
              <a:buNone/>
            </a:pPr>
            <a:endParaRPr lang="de-DE" dirty="0">
              <a:solidFill>
                <a:srgbClr val="004993"/>
              </a:solidFill>
              <a:latin typeface="Courier" pitchFamily="2" charset="0"/>
            </a:endParaRPr>
          </a:p>
          <a:p>
            <a:pPr marL="0" indent="0">
              <a:buNone/>
            </a:pPr>
            <a:r>
              <a:rPr lang="de-DE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N-gram </a:t>
            </a:r>
            <a:r>
              <a:rPr lang="de-DE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language</a:t>
            </a:r>
            <a:r>
              <a:rPr lang="de-DE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</a:t>
            </a:r>
            <a:r>
              <a:rPr lang="de-DE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models</a:t>
            </a:r>
            <a:r>
              <a:rPr lang="de-DE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:</a:t>
            </a:r>
          </a:p>
          <a:p>
            <a:pPr lvl="1"/>
            <a:r>
              <a:rPr lang="de-DE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+mn-cs"/>
              </a:rPr>
              <a:t>Unigrams</a:t>
            </a:r>
            <a:r>
              <a:rPr lang="de-DE" dirty="0">
                <a:latin typeface="Helvetica Neue Light" panose="02000403000000020004" pitchFamily="2" charset="0"/>
                <a:ea typeface="Helvetica Neue Light" panose="02000403000000020004" pitchFamily="2" charset="0"/>
                <a:cs typeface="+mn-cs"/>
              </a:rPr>
              <a:t>: </a:t>
            </a:r>
            <a:r>
              <a:rPr lang="de-DE" dirty="0">
                <a:solidFill>
                  <a:srgbClr val="004993"/>
                </a:solidFill>
                <a:latin typeface="Courier" pitchFamily="2" charset="0"/>
              </a:rPr>
              <a:t>Can / </a:t>
            </a:r>
            <a:r>
              <a:rPr lang="de-DE" dirty="0" err="1">
                <a:solidFill>
                  <a:srgbClr val="004993"/>
                </a:solidFill>
                <a:latin typeface="Courier" pitchFamily="2" charset="0"/>
              </a:rPr>
              <a:t>you</a:t>
            </a:r>
            <a:r>
              <a:rPr lang="de-DE" dirty="0">
                <a:solidFill>
                  <a:srgbClr val="004993"/>
                </a:solidFill>
                <a:latin typeface="Courier" pitchFamily="2" charset="0"/>
              </a:rPr>
              <a:t> / </a:t>
            </a:r>
            <a:r>
              <a:rPr lang="de-DE" dirty="0" err="1">
                <a:solidFill>
                  <a:srgbClr val="004993"/>
                </a:solidFill>
                <a:latin typeface="Courier" pitchFamily="2" charset="0"/>
              </a:rPr>
              <a:t>guess</a:t>
            </a:r>
            <a:r>
              <a:rPr lang="de-DE" dirty="0">
                <a:solidFill>
                  <a:srgbClr val="004993"/>
                </a:solidFill>
                <a:latin typeface="Courier" pitchFamily="2" charset="0"/>
              </a:rPr>
              <a:t> / </a:t>
            </a:r>
            <a:r>
              <a:rPr lang="de-DE" dirty="0" err="1">
                <a:solidFill>
                  <a:srgbClr val="004993"/>
                </a:solidFill>
                <a:latin typeface="Courier" pitchFamily="2" charset="0"/>
              </a:rPr>
              <a:t>which</a:t>
            </a:r>
            <a:r>
              <a:rPr lang="de-DE" dirty="0">
                <a:solidFill>
                  <a:srgbClr val="004993"/>
                </a:solidFill>
                <a:latin typeface="Courier" pitchFamily="2" charset="0"/>
              </a:rPr>
              <a:t> / </a:t>
            </a:r>
            <a:r>
              <a:rPr lang="de-DE" dirty="0" err="1">
                <a:solidFill>
                  <a:srgbClr val="004993"/>
                </a:solidFill>
                <a:latin typeface="Courier" pitchFamily="2" charset="0"/>
              </a:rPr>
              <a:t>word</a:t>
            </a:r>
            <a:r>
              <a:rPr lang="de-DE" dirty="0">
                <a:solidFill>
                  <a:srgbClr val="004993"/>
                </a:solidFill>
                <a:latin typeface="Courier" pitchFamily="2" charset="0"/>
              </a:rPr>
              <a:t> / ...</a:t>
            </a:r>
          </a:p>
          <a:p>
            <a:pPr lvl="1"/>
            <a:r>
              <a:rPr lang="de-DE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+mn-cs"/>
              </a:rPr>
              <a:t>Bigrams</a:t>
            </a:r>
            <a:r>
              <a:rPr lang="de-DE" dirty="0">
                <a:latin typeface="Helvetica Neue Light" panose="02000403000000020004" pitchFamily="2" charset="0"/>
                <a:ea typeface="Helvetica Neue Light" panose="02000403000000020004" pitchFamily="2" charset="0"/>
                <a:cs typeface="+mn-cs"/>
              </a:rPr>
              <a:t>: </a:t>
            </a:r>
            <a:r>
              <a:rPr lang="de-DE" dirty="0">
                <a:solidFill>
                  <a:srgbClr val="004993"/>
                </a:solidFill>
                <a:latin typeface="Courier" pitchFamily="2" charset="0"/>
              </a:rPr>
              <a:t>Can </a:t>
            </a:r>
            <a:r>
              <a:rPr lang="de-DE" dirty="0" err="1">
                <a:solidFill>
                  <a:srgbClr val="004993"/>
                </a:solidFill>
                <a:latin typeface="Courier" pitchFamily="2" charset="0"/>
              </a:rPr>
              <a:t>you</a:t>
            </a:r>
            <a:r>
              <a:rPr lang="de-DE" dirty="0">
                <a:solidFill>
                  <a:srgbClr val="004993"/>
                </a:solidFill>
                <a:latin typeface="Courier" pitchFamily="2" charset="0"/>
              </a:rPr>
              <a:t> / </a:t>
            </a:r>
            <a:r>
              <a:rPr lang="de-DE" dirty="0" err="1">
                <a:solidFill>
                  <a:srgbClr val="004993"/>
                </a:solidFill>
                <a:latin typeface="Courier" pitchFamily="2" charset="0"/>
              </a:rPr>
              <a:t>you</a:t>
            </a:r>
            <a:r>
              <a:rPr lang="de-DE" dirty="0">
                <a:solidFill>
                  <a:srgbClr val="004993"/>
                </a:solidFill>
                <a:latin typeface="Courier" pitchFamily="2" charset="0"/>
              </a:rPr>
              <a:t> </a:t>
            </a:r>
            <a:r>
              <a:rPr lang="de-DE" dirty="0" err="1">
                <a:solidFill>
                  <a:srgbClr val="004993"/>
                </a:solidFill>
                <a:latin typeface="Courier" pitchFamily="2" charset="0"/>
              </a:rPr>
              <a:t>guess</a:t>
            </a:r>
            <a:r>
              <a:rPr lang="de-DE" dirty="0">
                <a:solidFill>
                  <a:srgbClr val="004993"/>
                </a:solidFill>
                <a:latin typeface="Courier" pitchFamily="2" charset="0"/>
              </a:rPr>
              <a:t> / </a:t>
            </a:r>
            <a:r>
              <a:rPr lang="de-DE" dirty="0" err="1">
                <a:solidFill>
                  <a:srgbClr val="004993"/>
                </a:solidFill>
                <a:latin typeface="Courier" pitchFamily="2" charset="0"/>
              </a:rPr>
              <a:t>guess</a:t>
            </a:r>
            <a:r>
              <a:rPr lang="de-DE" dirty="0">
                <a:solidFill>
                  <a:srgbClr val="004993"/>
                </a:solidFill>
                <a:latin typeface="Courier" pitchFamily="2" charset="0"/>
              </a:rPr>
              <a:t> </a:t>
            </a:r>
            <a:r>
              <a:rPr lang="de-DE" dirty="0" err="1">
                <a:solidFill>
                  <a:srgbClr val="004993"/>
                </a:solidFill>
                <a:latin typeface="Courier" pitchFamily="2" charset="0"/>
              </a:rPr>
              <a:t>which</a:t>
            </a:r>
            <a:r>
              <a:rPr lang="de-DE" dirty="0">
                <a:solidFill>
                  <a:srgbClr val="004993"/>
                </a:solidFill>
                <a:latin typeface="Courier" pitchFamily="2" charset="0"/>
              </a:rPr>
              <a:t> / </a:t>
            </a:r>
            <a:r>
              <a:rPr lang="de-DE" dirty="0" err="1">
                <a:solidFill>
                  <a:srgbClr val="004993"/>
                </a:solidFill>
                <a:latin typeface="Courier" pitchFamily="2" charset="0"/>
              </a:rPr>
              <a:t>which</a:t>
            </a:r>
            <a:r>
              <a:rPr lang="de-DE" dirty="0">
                <a:solidFill>
                  <a:srgbClr val="004993"/>
                </a:solidFill>
                <a:latin typeface="Courier" pitchFamily="2" charset="0"/>
              </a:rPr>
              <a:t> </a:t>
            </a:r>
            <a:r>
              <a:rPr lang="de-DE" dirty="0" err="1">
                <a:solidFill>
                  <a:srgbClr val="004993"/>
                </a:solidFill>
                <a:latin typeface="Courier" pitchFamily="2" charset="0"/>
              </a:rPr>
              <a:t>word</a:t>
            </a:r>
            <a:r>
              <a:rPr lang="de-DE" dirty="0">
                <a:solidFill>
                  <a:srgbClr val="004993"/>
                </a:solidFill>
                <a:latin typeface="Courier" pitchFamily="2" charset="0"/>
              </a:rPr>
              <a:t> / ...</a:t>
            </a:r>
          </a:p>
          <a:p>
            <a:pPr lvl="1"/>
            <a:r>
              <a:rPr lang="de-DE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+mn-cs"/>
              </a:rPr>
              <a:t>Trigrams</a:t>
            </a:r>
            <a:r>
              <a:rPr lang="de-DE" dirty="0">
                <a:latin typeface="Helvetica Neue Light" panose="02000403000000020004" pitchFamily="2" charset="0"/>
                <a:ea typeface="Helvetica Neue Light" panose="02000403000000020004" pitchFamily="2" charset="0"/>
                <a:cs typeface="+mn-cs"/>
              </a:rPr>
              <a:t>: </a:t>
            </a:r>
            <a:r>
              <a:rPr lang="de-DE" dirty="0">
                <a:solidFill>
                  <a:srgbClr val="004993"/>
                </a:solidFill>
                <a:latin typeface="Courier" pitchFamily="2" charset="0"/>
              </a:rPr>
              <a:t>Can </a:t>
            </a:r>
            <a:r>
              <a:rPr lang="de-DE" dirty="0" err="1">
                <a:solidFill>
                  <a:srgbClr val="004993"/>
                </a:solidFill>
                <a:latin typeface="Courier" pitchFamily="2" charset="0"/>
              </a:rPr>
              <a:t>you</a:t>
            </a:r>
            <a:r>
              <a:rPr lang="de-DE" dirty="0">
                <a:solidFill>
                  <a:srgbClr val="004993"/>
                </a:solidFill>
                <a:latin typeface="Courier" pitchFamily="2" charset="0"/>
              </a:rPr>
              <a:t> </a:t>
            </a:r>
            <a:r>
              <a:rPr lang="de-DE" dirty="0" err="1">
                <a:solidFill>
                  <a:srgbClr val="004993"/>
                </a:solidFill>
                <a:latin typeface="Courier" pitchFamily="2" charset="0"/>
              </a:rPr>
              <a:t>guess</a:t>
            </a:r>
            <a:r>
              <a:rPr lang="de-DE" dirty="0">
                <a:solidFill>
                  <a:srgbClr val="004993"/>
                </a:solidFill>
                <a:latin typeface="Courier" pitchFamily="2" charset="0"/>
              </a:rPr>
              <a:t> / </a:t>
            </a:r>
            <a:r>
              <a:rPr lang="de-DE" dirty="0" err="1">
                <a:solidFill>
                  <a:srgbClr val="004993"/>
                </a:solidFill>
                <a:latin typeface="Courier" pitchFamily="2" charset="0"/>
              </a:rPr>
              <a:t>you</a:t>
            </a:r>
            <a:r>
              <a:rPr lang="de-DE" dirty="0">
                <a:solidFill>
                  <a:srgbClr val="004993"/>
                </a:solidFill>
                <a:latin typeface="Courier" pitchFamily="2" charset="0"/>
              </a:rPr>
              <a:t> </a:t>
            </a:r>
            <a:r>
              <a:rPr lang="de-DE" dirty="0" err="1">
                <a:solidFill>
                  <a:srgbClr val="004993"/>
                </a:solidFill>
                <a:latin typeface="Courier" pitchFamily="2" charset="0"/>
              </a:rPr>
              <a:t>guess</a:t>
            </a:r>
            <a:r>
              <a:rPr lang="de-DE" dirty="0">
                <a:solidFill>
                  <a:srgbClr val="004993"/>
                </a:solidFill>
                <a:latin typeface="Courier" pitchFamily="2" charset="0"/>
              </a:rPr>
              <a:t> </a:t>
            </a:r>
            <a:r>
              <a:rPr lang="de-DE" dirty="0" err="1">
                <a:solidFill>
                  <a:srgbClr val="004993"/>
                </a:solidFill>
                <a:latin typeface="Courier" pitchFamily="2" charset="0"/>
              </a:rPr>
              <a:t>which</a:t>
            </a:r>
            <a:r>
              <a:rPr lang="de-DE" dirty="0">
                <a:solidFill>
                  <a:srgbClr val="004993"/>
                </a:solidFill>
                <a:latin typeface="Courier" pitchFamily="2" charset="0"/>
              </a:rPr>
              <a:t> / ...</a:t>
            </a:r>
          </a:p>
          <a:p>
            <a:pPr lvl="1"/>
            <a:endParaRPr lang="de-DE" dirty="0">
              <a:solidFill>
                <a:srgbClr val="004993"/>
              </a:solidFill>
              <a:latin typeface="Courier" pitchFamily="2" charset="0"/>
            </a:endParaRPr>
          </a:p>
          <a:p>
            <a:pPr marL="0" indent="0">
              <a:buNone/>
            </a:pP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Limited „</a:t>
            </a:r>
            <a:r>
              <a:rPr lang="de-DE" sz="18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memory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“</a:t>
            </a:r>
          </a:p>
          <a:p>
            <a:pPr lvl="1"/>
            <a:r>
              <a:rPr lang="de-DE" dirty="0">
                <a:solidFill>
                  <a:srgbClr val="004993"/>
                </a:solidFill>
                <a:latin typeface="Courier" pitchFamily="2" charset="0"/>
              </a:rPr>
              <a:t>Can </a:t>
            </a:r>
            <a:r>
              <a:rPr lang="de-DE" dirty="0" err="1">
                <a:solidFill>
                  <a:srgbClr val="004993"/>
                </a:solidFill>
                <a:latin typeface="Courier" pitchFamily="2" charset="0"/>
              </a:rPr>
              <a:t>you</a:t>
            </a:r>
            <a:r>
              <a:rPr lang="de-DE" dirty="0">
                <a:solidFill>
                  <a:srgbClr val="004993"/>
                </a:solidFill>
                <a:latin typeface="Courier" pitchFamily="2" charset="0"/>
              </a:rPr>
              <a:t> </a:t>
            </a:r>
            <a:r>
              <a:rPr lang="de-DE" dirty="0" err="1">
                <a:solidFill>
                  <a:srgbClr val="004993"/>
                </a:solidFill>
                <a:latin typeface="Courier" pitchFamily="2" charset="0"/>
              </a:rPr>
              <a:t>guess</a:t>
            </a:r>
            <a:r>
              <a:rPr lang="de-DE" dirty="0">
                <a:solidFill>
                  <a:srgbClr val="004993"/>
                </a:solidFill>
                <a:latin typeface="Courier" pitchFamily="2" charset="0"/>
              </a:rPr>
              <a:t> </a:t>
            </a:r>
            <a:r>
              <a:rPr lang="de-DE" dirty="0" err="1">
                <a:solidFill>
                  <a:srgbClr val="004993"/>
                </a:solidFill>
                <a:latin typeface="Courier" pitchFamily="2" charset="0"/>
              </a:rPr>
              <a:t>which</a:t>
            </a:r>
            <a:r>
              <a:rPr lang="de-DE" dirty="0">
                <a:solidFill>
                  <a:srgbClr val="004993"/>
                </a:solidFill>
                <a:latin typeface="Courier" pitchFamily="2" charset="0"/>
              </a:rPr>
              <a:t> </a:t>
            </a:r>
            <a:r>
              <a:rPr lang="de-DE" dirty="0" err="1">
                <a:solidFill>
                  <a:srgbClr val="004993"/>
                </a:solidFill>
                <a:latin typeface="Courier" pitchFamily="2" charset="0"/>
              </a:rPr>
              <a:t>word</a:t>
            </a:r>
            <a:r>
              <a:rPr lang="de-DE" dirty="0">
                <a:solidFill>
                  <a:srgbClr val="004993"/>
                </a:solidFill>
                <a:latin typeface="Courier" pitchFamily="2" charset="0"/>
              </a:rPr>
              <a:t> </a:t>
            </a:r>
            <a:r>
              <a:rPr lang="de-DE" dirty="0" err="1">
                <a:solidFill>
                  <a:srgbClr val="004993"/>
                </a:solidFill>
                <a:latin typeface="Courier" pitchFamily="2" charset="0"/>
              </a:rPr>
              <a:t>comes</a:t>
            </a:r>
            <a:r>
              <a:rPr lang="de-DE" dirty="0">
                <a:solidFill>
                  <a:srgbClr val="004993"/>
                </a:solidFill>
                <a:latin typeface="Courier" pitchFamily="2" charset="0"/>
              </a:rPr>
              <a:t> </a:t>
            </a:r>
            <a:r>
              <a:rPr lang="de-DE" dirty="0" err="1">
                <a:solidFill>
                  <a:srgbClr val="004993"/>
                </a:solidFill>
                <a:latin typeface="Courier" pitchFamily="2" charset="0"/>
              </a:rPr>
              <a:t>next</a:t>
            </a:r>
            <a:r>
              <a:rPr lang="de-DE" dirty="0">
                <a:solidFill>
                  <a:srgbClr val="004993"/>
                </a:solidFill>
                <a:latin typeface="Courier" pitchFamily="2" charset="0"/>
              </a:rPr>
              <a:t> in </a:t>
            </a:r>
            <a:r>
              <a:rPr lang="de-DE" dirty="0" err="1">
                <a:solidFill>
                  <a:srgbClr val="004993"/>
                </a:solidFill>
                <a:latin typeface="Courier" pitchFamily="2" charset="0"/>
              </a:rPr>
              <a:t>this</a:t>
            </a:r>
            <a:r>
              <a:rPr lang="de-DE" dirty="0">
                <a:solidFill>
                  <a:srgbClr val="004993"/>
                </a:solidFill>
                <a:latin typeface="Courier" pitchFamily="2" charset="0"/>
              </a:rPr>
              <a:t> _______</a:t>
            </a:r>
          </a:p>
          <a:p>
            <a:pPr marL="0" indent="0">
              <a:buNone/>
            </a:pPr>
            <a:endParaRPr lang="de-DE" dirty="0">
              <a:solidFill>
                <a:srgbClr val="004993"/>
              </a:solidFill>
              <a:latin typeface="Courier" pitchFamily="2" charset="0"/>
            </a:endParaRPr>
          </a:p>
          <a:p>
            <a:pPr lvl="1"/>
            <a:endParaRPr lang="de-DE" dirty="0">
              <a:solidFill>
                <a:srgbClr val="004993"/>
              </a:solidFill>
              <a:latin typeface="Courier" pitchFamily="2" charset="0"/>
            </a:endParaRPr>
          </a:p>
          <a:p>
            <a:pPr lvl="1"/>
            <a:endParaRPr lang="de-DE" dirty="0">
              <a:solidFill>
                <a:srgbClr val="004993"/>
              </a:solidFill>
              <a:latin typeface="Courier" pitchFamily="2" charset="0"/>
            </a:endParaRPr>
          </a:p>
          <a:p>
            <a:pPr lvl="1"/>
            <a:endParaRPr lang="de-DE" dirty="0"/>
          </a:p>
          <a:p>
            <a:pPr marL="0" indent="0">
              <a:buNone/>
            </a:pPr>
            <a:endParaRPr lang="de-DE" dirty="0">
              <a:solidFill>
                <a:srgbClr val="004993"/>
              </a:solidFill>
              <a:latin typeface="Courier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17DC294-06B0-B24A-A281-37E7B5C8C6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Back </a:t>
            </a:r>
            <a:r>
              <a:rPr lang="de-DE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to</a:t>
            </a:r>
            <a:r>
              <a:rPr lang="de-DE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de-DE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language</a:t>
            </a:r>
            <a:r>
              <a:rPr lang="de-DE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de-DE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Wingdings" pitchFamily="2" charset="2"/>
              </a:rPr>
              <a:t> Language Models</a:t>
            </a:r>
            <a:endParaRPr lang="de-DE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F07EB21-B761-024F-890D-2F80144C62DB}"/>
              </a:ext>
            </a:extLst>
          </p:cNvPr>
          <p:cNvSpPr/>
          <p:nvPr/>
        </p:nvSpPr>
        <p:spPr>
          <a:xfrm>
            <a:off x="685800" y="4724400"/>
            <a:ext cx="3352800" cy="2286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75FF6D4A-5D40-9C4D-A7DA-02B8303AAEA0}"/>
              </a:ext>
            </a:extLst>
          </p:cNvPr>
          <p:cNvSpPr/>
          <p:nvPr/>
        </p:nvSpPr>
        <p:spPr>
          <a:xfrm rot="16200000">
            <a:off x="5791200" y="3352801"/>
            <a:ext cx="228600" cy="3733800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B046015-5652-E844-842E-7EFAC9CA5C43}"/>
              </a:ext>
            </a:extLst>
          </p:cNvPr>
          <p:cNvSpPr txBox="1"/>
          <p:nvPr/>
        </p:nvSpPr>
        <p:spPr>
          <a:xfrm>
            <a:off x="5447682" y="5414448"/>
            <a:ext cx="9909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5-gram</a:t>
            </a:r>
          </a:p>
        </p:txBody>
      </p:sp>
    </p:spTree>
    <p:extLst>
      <p:ext uri="{BB962C8B-B14F-4D97-AF65-F5344CB8AC3E}">
        <p14:creationId xmlns:p14="http://schemas.microsoft.com/office/powerpoint/2010/main" val="185957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D85B2C1-675D-8447-9363-E0D9E0F525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LSTM Language Models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0F34002-756C-DE42-A92B-D5CA44584D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7774" y="1592263"/>
            <a:ext cx="6286865" cy="4789487"/>
          </a:xfrm>
        </p:spPr>
      </p:pic>
    </p:spTree>
    <p:extLst>
      <p:ext uri="{BB962C8B-B14F-4D97-AF65-F5344CB8AC3E}">
        <p14:creationId xmlns:p14="http://schemas.microsoft.com/office/powerpoint/2010/main" val="383007346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D85B2C1-675D-8447-9363-E0D9E0F525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LSTM Language Models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5C27B92-8403-DF45-B18B-ADD81FA96E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522" y="1592264"/>
            <a:ext cx="8527369" cy="4593578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BF3108E-8C0D-4C49-80A0-6FCC8BC6C148}"/>
              </a:ext>
            </a:extLst>
          </p:cNvPr>
          <p:cNvSpPr/>
          <p:nvPr/>
        </p:nvSpPr>
        <p:spPr>
          <a:xfrm>
            <a:off x="6019800" y="6253633"/>
            <a:ext cx="2971800" cy="231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900" dirty="0">
                <a:solidFill>
                  <a:schemeClr val="bg2"/>
                </a:solidFill>
              </a:rPr>
              <a:t>http://</a:t>
            </a:r>
            <a:r>
              <a:rPr lang="de-DE" sz="900" dirty="0" err="1">
                <a:solidFill>
                  <a:schemeClr val="bg2"/>
                </a:solidFill>
              </a:rPr>
              <a:t>karpathy.github.io</a:t>
            </a:r>
            <a:r>
              <a:rPr lang="de-DE" sz="900" dirty="0">
                <a:solidFill>
                  <a:schemeClr val="bg2"/>
                </a:solidFill>
              </a:rPr>
              <a:t>/2015/05/21/</a:t>
            </a:r>
            <a:r>
              <a:rPr lang="de-DE" sz="900" dirty="0" err="1">
                <a:solidFill>
                  <a:schemeClr val="bg2"/>
                </a:solidFill>
              </a:rPr>
              <a:t>rnn-effectiveness</a:t>
            </a:r>
            <a:r>
              <a:rPr lang="de-DE" sz="900" dirty="0">
                <a:solidFill>
                  <a:schemeClr val="bg2"/>
                </a:solidFill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246946481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94"/>
          <p:cNvSpPr txBox="1">
            <a:spLocks/>
          </p:cNvSpPr>
          <p:nvPr/>
        </p:nvSpPr>
        <p:spPr bwMode="auto">
          <a:xfrm>
            <a:off x="539552" y="1268760"/>
            <a:ext cx="8028384" cy="4172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spcFirstLastPara="1" vert="horz" wrap="square" lIns="91425" tIns="91425" rIns="91425" bIns="91425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itchFamily="34" charset="0"/>
              <a:buNone/>
              <a:tabLst/>
              <a:defRPr/>
            </a:pPr>
            <a:r>
              <a:rPr lang="en-US" sz="8000" b="1" kern="0" dirty="0">
                <a:solidFill>
                  <a:schemeClr val="accent6"/>
                </a:solidFill>
                <a:latin typeface="Caveat" pitchFamily="2" charset="0"/>
              </a:rPr>
              <a:t>Generative Adversarial Networks</a:t>
            </a:r>
            <a:br>
              <a:rPr lang="en-US" sz="8000" b="1" kern="0" dirty="0">
                <a:solidFill>
                  <a:schemeClr val="accent6"/>
                </a:solidFill>
                <a:latin typeface="Caveat" pitchFamily="2" charset="0"/>
              </a:rPr>
            </a:br>
            <a:r>
              <a:rPr lang="en-US" sz="8000" b="1" kern="0" dirty="0">
                <a:solidFill>
                  <a:schemeClr val="accent6"/>
                </a:solidFill>
                <a:latin typeface="Caveat" pitchFamily="2" charset="0"/>
              </a:rPr>
              <a:t>(GANs)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itchFamily="34" charset="0"/>
              <a:buNone/>
              <a:tabLst/>
              <a:defRPr/>
            </a:pPr>
            <a:endParaRPr lang="en-US" kern="0" dirty="0">
              <a:latin typeface="+mn-lt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itchFamily="34" charset="0"/>
              <a:buNone/>
              <a:tabLst/>
              <a:defRPr/>
            </a:pPr>
            <a:endParaRPr lang="en-US" kern="0" dirty="0">
              <a:latin typeface="+mn-lt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itchFamily="34" charset="0"/>
              <a:buNone/>
              <a:tabLst/>
              <a:defRPr/>
            </a:pP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225E720D-D711-EA49-9FD6-7ED5D9A10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3468037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CA79101-3AD0-264C-8673-E45D46B7FA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Generative networks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5043670-377D-CC41-BE0F-E846C0261B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networks we have seen so far, read an input matrix of data and modify it by using weights and activation functions. </a:t>
            </a:r>
          </a:p>
          <a:p>
            <a:r>
              <a:rPr lang="en-US" dirty="0">
                <a:sym typeface="Wingdings" pitchFamily="2" charset="2"/>
              </a:rPr>
              <a:t>In the final layer, we run a </a:t>
            </a:r>
            <a:r>
              <a:rPr lang="en-US" dirty="0" err="1">
                <a:sym typeface="Wingdings" pitchFamily="2" charset="2"/>
              </a:rPr>
              <a:t>softmax</a:t>
            </a:r>
            <a:r>
              <a:rPr lang="en-US" dirty="0">
                <a:sym typeface="Wingdings" pitchFamily="2" charset="2"/>
              </a:rPr>
              <a:t> over the modified matrix to receive classification probabilities. </a:t>
            </a:r>
          </a:p>
          <a:p>
            <a:pPr marL="0" indent="0">
              <a:buNone/>
            </a:pPr>
            <a:endParaRPr lang="en-US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The input matrix represents the input data.</a:t>
            </a:r>
          </a:p>
          <a:p>
            <a:r>
              <a:rPr lang="en-US" dirty="0">
                <a:sym typeface="Wingdings" pitchFamily="2" charset="2"/>
              </a:rPr>
              <a:t>Could we modify the matrix such that it represents new data? </a:t>
            </a:r>
            <a:br>
              <a:rPr lang="en-US" dirty="0">
                <a:sym typeface="Wingdings" pitchFamily="2" charset="2"/>
              </a:rPr>
            </a:br>
            <a:r>
              <a:rPr lang="en-US" dirty="0">
                <a:sym typeface="Wingdings" pitchFamily="2" charset="2"/>
              </a:rPr>
              <a:t> generative model</a:t>
            </a:r>
          </a:p>
          <a:p>
            <a:endParaRPr lang="en-US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For many tasks, we encounter the problem that we do not have enough training data. </a:t>
            </a:r>
            <a:br>
              <a:rPr lang="en-US" dirty="0">
                <a:sym typeface="Wingdings" pitchFamily="2" charset="2"/>
              </a:rPr>
            </a:br>
            <a:r>
              <a:rPr lang="en-US" dirty="0">
                <a:sym typeface="Wingdings" pitchFamily="2" charset="2"/>
              </a:rPr>
              <a:t>Couldn’t we just generate it?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8086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Generator-discriminator competition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358775" y="3043495"/>
            <a:ext cx="8362343" cy="3344937"/>
          </a:xfrm>
        </p:spPr>
      </p:pic>
      <p:sp>
        <p:nvSpPr>
          <p:cNvPr id="5" name="TextBox 4"/>
          <p:cNvSpPr txBox="1"/>
          <p:nvPr/>
        </p:nvSpPr>
        <p:spPr>
          <a:xfrm>
            <a:off x="1331640" y="2708920"/>
            <a:ext cx="14864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6"/>
                </a:solidFill>
                <a:latin typeface="+mn-lt"/>
              </a:rPr>
              <a:t>Generator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64088" y="2722652"/>
            <a:ext cx="33206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400" b="1">
                <a:solidFill>
                  <a:schemeClr val="accent6"/>
                </a:solidFill>
                <a:latin typeface="+mn-lt"/>
              </a:defRPr>
            </a:lvl1pPr>
          </a:lstStyle>
          <a:p>
            <a:r>
              <a:rPr lang="en-US" dirty="0"/>
              <a:t>Discriminator (Classifier)</a:t>
            </a:r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B1C0BBE2-0EE8-4744-A6C6-34BCBE22D59F}"/>
              </a:ext>
            </a:extLst>
          </p:cNvPr>
          <p:cNvSpPr txBox="1">
            <a:spLocks/>
          </p:cNvSpPr>
          <p:nvPr/>
        </p:nvSpPr>
        <p:spPr>
          <a:xfrm>
            <a:off x="179512" y="1592263"/>
            <a:ext cx="8893175" cy="1836737"/>
          </a:xfrm>
          <a:prstGeom prst="rect">
            <a:avLst/>
          </a:prstGeom>
        </p:spPr>
        <p:txBody>
          <a:bodyPr/>
          <a:lstStyle>
            <a:lvl1pPr marL="265113" indent="-2651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Arial" pitchFamily="34" charset="0"/>
              <a:buChar char="◊"/>
              <a:defRPr sz="2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46088" indent="-2651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Arial" pitchFamily="34" charset="0"/>
              <a:buChar char="◊"/>
              <a:defRPr sz="2000">
                <a:solidFill>
                  <a:schemeClr val="tx1"/>
                </a:solidFill>
                <a:latin typeface="+mn-lt"/>
              </a:defRPr>
            </a:lvl2pPr>
            <a:lvl3pPr marL="627063" indent="-2762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Arial" pitchFamily="34" charset="0"/>
              <a:buChar char="◊"/>
              <a:defRPr sz="2000">
                <a:solidFill>
                  <a:schemeClr val="tx1"/>
                </a:solidFill>
                <a:latin typeface="+mn-lt"/>
              </a:defRPr>
            </a:lvl3pPr>
            <a:lvl4pPr marL="717550" indent="-17303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Arial" pitchFamily="34" charset="0"/>
              <a:buChar char="◊"/>
              <a:defRPr sz="1800">
                <a:solidFill>
                  <a:schemeClr val="tx1"/>
                </a:solidFill>
                <a:latin typeface="+mn-lt"/>
              </a:defRPr>
            </a:lvl4pPr>
            <a:lvl5pPr marL="9080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Arial" pitchFamily="34" charset="0"/>
              <a:buChar char="◊"/>
              <a:defRPr sz="1800">
                <a:solidFill>
                  <a:schemeClr val="tx1"/>
                </a:solidFill>
                <a:latin typeface="+mn-lt"/>
              </a:defRPr>
            </a:lvl5pPr>
            <a:lvl6pPr marL="13652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kern="0" dirty="0"/>
              <a:t>Generator: try to generate authentic looking instances.</a:t>
            </a:r>
          </a:p>
          <a:p>
            <a:r>
              <a:rPr lang="en-US" kern="0" dirty="0"/>
              <a:t>Discriminator: distinguish between the real and generated instances.</a:t>
            </a:r>
          </a:p>
        </p:txBody>
      </p:sp>
    </p:spTree>
    <p:extLst>
      <p:ext uri="{BB962C8B-B14F-4D97-AF65-F5344CB8AC3E}">
        <p14:creationId xmlns:p14="http://schemas.microsoft.com/office/powerpoint/2010/main" val="245606790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Generative Adversarial Networks (GAN)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During training, both the discriminator and the generator improve.</a:t>
            </a:r>
            <a:endParaRPr lang="en-US" noProof="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8775" y="2348880"/>
            <a:ext cx="8657900" cy="3575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3617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Salient features</a:t>
            </a:r>
          </a:p>
        </p:txBody>
      </p:sp>
      <p:grpSp>
        <p:nvGrpSpPr>
          <p:cNvPr id="24" name="Gruppieren 23"/>
          <p:cNvGrpSpPr/>
          <p:nvPr/>
        </p:nvGrpSpPr>
        <p:grpSpPr>
          <a:xfrm>
            <a:off x="839049" y="2476220"/>
            <a:ext cx="2903710" cy="3127937"/>
            <a:chOff x="156122" y="2245279"/>
            <a:chExt cx="2545739" cy="2656496"/>
          </a:xfrm>
        </p:grpSpPr>
        <p:pic>
          <p:nvPicPr>
            <p:cNvPr id="5" name="Grafik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56122" y="3155292"/>
              <a:ext cx="598735" cy="547415"/>
            </a:xfrm>
            <a:prstGeom prst="rect">
              <a:avLst/>
            </a:prstGeom>
          </p:spPr>
        </p:pic>
        <p:pic>
          <p:nvPicPr>
            <p:cNvPr id="6" name="Grafik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90328" y="2245279"/>
              <a:ext cx="564522" cy="461882"/>
            </a:xfrm>
            <a:prstGeom prst="rect">
              <a:avLst/>
            </a:prstGeom>
          </p:spPr>
        </p:pic>
        <p:pic>
          <p:nvPicPr>
            <p:cNvPr id="7" name="Grafik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44479" y="2774211"/>
              <a:ext cx="752695" cy="427668"/>
            </a:xfrm>
            <a:prstGeom prst="rect">
              <a:avLst/>
            </a:prstGeom>
          </p:spPr>
        </p:pic>
        <p:pic>
          <p:nvPicPr>
            <p:cNvPr id="8" name="Grafik 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14952" y="4149080"/>
              <a:ext cx="496095" cy="581629"/>
            </a:xfrm>
            <a:prstGeom prst="rect">
              <a:avLst/>
            </a:prstGeom>
          </p:spPr>
        </p:pic>
        <p:pic>
          <p:nvPicPr>
            <p:cNvPr id="9" name="Grafik 8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50012" y="3288411"/>
              <a:ext cx="444775" cy="581629"/>
            </a:xfrm>
            <a:prstGeom prst="rect">
              <a:avLst/>
            </a:prstGeom>
          </p:spPr>
        </p:pic>
        <p:pic>
          <p:nvPicPr>
            <p:cNvPr id="10" name="Grafik 9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19593" y="4149080"/>
              <a:ext cx="701375" cy="752695"/>
            </a:xfrm>
            <a:prstGeom prst="rect">
              <a:avLst/>
            </a:prstGeom>
          </p:spPr>
        </p:pic>
        <p:pic>
          <p:nvPicPr>
            <p:cNvPr id="11" name="Grafik 10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49166" y="2543005"/>
              <a:ext cx="461881" cy="478988"/>
            </a:xfrm>
            <a:prstGeom prst="rect">
              <a:avLst/>
            </a:prstGeom>
          </p:spPr>
        </p:pic>
        <p:pic>
          <p:nvPicPr>
            <p:cNvPr id="12" name="Grafik 11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37933" y="2252191"/>
              <a:ext cx="359241" cy="290814"/>
            </a:xfrm>
            <a:prstGeom prst="rect">
              <a:avLst/>
            </a:prstGeom>
          </p:spPr>
        </p:pic>
        <p:pic>
          <p:nvPicPr>
            <p:cNvPr id="13" name="Grafik 12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658351" y="3240826"/>
              <a:ext cx="1043510" cy="667162"/>
            </a:xfrm>
            <a:prstGeom prst="rect">
              <a:avLst/>
            </a:prstGeom>
          </p:spPr>
        </p:pic>
      </p:grpSp>
      <p:grpSp>
        <p:nvGrpSpPr>
          <p:cNvPr id="23" name="Gruppieren 22"/>
          <p:cNvGrpSpPr/>
          <p:nvPr/>
        </p:nvGrpSpPr>
        <p:grpSpPr>
          <a:xfrm>
            <a:off x="5372144" y="2476220"/>
            <a:ext cx="2772335" cy="2630979"/>
            <a:chOff x="5157683" y="2099730"/>
            <a:chExt cx="2402676" cy="2155274"/>
          </a:xfrm>
        </p:grpSpPr>
        <p:pic>
          <p:nvPicPr>
            <p:cNvPr id="14" name="Grafik 13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198406" y="2740491"/>
              <a:ext cx="584448" cy="547920"/>
            </a:xfrm>
            <a:prstGeom prst="rect">
              <a:avLst/>
            </a:prstGeom>
          </p:spPr>
        </p:pic>
        <p:pic>
          <p:nvPicPr>
            <p:cNvPr id="15" name="Grafik 14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312927" y="2099730"/>
              <a:ext cx="620976" cy="347016"/>
            </a:xfrm>
            <a:prstGeom prst="rect">
              <a:avLst/>
            </a:prstGeom>
          </p:spPr>
        </p:pic>
        <p:pic>
          <p:nvPicPr>
            <p:cNvPr id="16" name="Grafik 15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353864" y="2187588"/>
              <a:ext cx="511392" cy="401808"/>
            </a:xfrm>
            <a:prstGeom prst="rect">
              <a:avLst/>
            </a:prstGeom>
          </p:spPr>
        </p:pic>
        <p:pic>
          <p:nvPicPr>
            <p:cNvPr id="17" name="Grafik 16"/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004882" y="2981554"/>
              <a:ext cx="566184" cy="273960"/>
            </a:xfrm>
            <a:prstGeom prst="rect">
              <a:avLst/>
            </a:prstGeom>
          </p:spPr>
        </p:pic>
        <p:pic>
          <p:nvPicPr>
            <p:cNvPr id="18" name="Grafik 17"/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140287" y="3867245"/>
              <a:ext cx="420072" cy="383544"/>
            </a:xfrm>
            <a:prstGeom prst="rect">
              <a:avLst/>
            </a:prstGeom>
          </p:spPr>
        </p:pic>
        <p:pic>
          <p:nvPicPr>
            <p:cNvPr id="19" name="Grafik 18"/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784139" y="2676147"/>
              <a:ext cx="566184" cy="493128"/>
            </a:xfrm>
            <a:prstGeom prst="rect">
              <a:avLst/>
            </a:prstGeom>
          </p:spPr>
        </p:pic>
        <p:pic>
          <p:nvPicPr>
            <p:cNvPr id="20" name="Grafik 19"/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362996" y="3818918"/>
              <a:ext cx="493128" cy="310488"/>
            </a:xfrm>
            <a:prstGeom prst="rect">
              <a:avLst/>
            </a:prstGeom>
          </p:spPr>
        </p:pic>
        <p:pic>
          <p:nvPicPr>
            <p:cNvPr id="21" name="Grafik 20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647159" y="3356331"/>
              <a:ext cx="273960" cy="219168"/>
            </a:xfrm>
            <a:prstGeom prst="rect">
              <a:avLst/>
            </a:prstGeom>
          </p:spPr>
        </p:pic>
        <p:pic>
          <p:nvPicPr>
            <p:cNvPr id="22" name="Grafik 21"/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157683" y="3560972"/>
              <a:ext cx="931464" cy="69403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5639884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</a:t>
            </a:r>
            <a:endParaRPr lang="en-US" noProof="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696" y="1734685"/>
            <a:ext cx="5631904" cy="166845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7664" y="4014767"/>
            <a:ext cx="5817499" cy="1847056"/>
          </a:xfrm>
          <a:prstGeom prst="rect">
            <a:avLst/>
          </a:prstGeom>
        </p:spPr>
      </p:pic>
      <p:sp>
        <p:nvSpPr>
          <p:cNvPr id="17" name="Rechteck 16">
            <a:extLst>
              <a:ext uri="{FF2B5EF4-FFF2-40B4-BE49-F238E27FC236}">
                <a16:creationId xmlns:a16="http://schemas.microsoft.com/office/drawing/2014/main" id="{85E86CE1-161F-C54D-844E-AECB2081E711}"/>
              </a:ext>
            </a:extLst>
          </p:cNvPr>
          <p:cNvSpPr/>
          <p:nvPr/>
        </p:nvSpPr>
        <p:spPr>
          <a:xfrm>
            <a:off x="5469267" y="4221523"/>
            <a:ext cx="2304256" cy="1740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0FB7570D-3669-AE47-ADE9-388F980138D6}"/>
              </a:ext>
            </a:extLst>
          </p:cNvPr>
          <p:cNvSpPr/>
          <p:nvPr/>
        </p:nvSpPr>
        <p:spPr>
          <a:xfrm>
            <a:off x="1187624" y="3876253"/>
            <a:ext cx="2304256" cy="1740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C6592EA1-97B7-054E-AB1A-E908717271A7}"/>
              </a:ext>
            </a:extLst>
          </p:cNvPr>
          <p:cNvSpPr/>
          <p:nvPr/>
        </p:nvSpPr>
        <p:spPr>
          <a:xfrm>
            <a:off x="5607309" y="1750229"/>
            <a:ext cx="2304256" cy="24885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A33EB10B-270D-6B4E-B126-89BCD195031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1097057">
            <a:off x="6347308" y="2204361"/>
            <a:ext cx="1290542" cy="804317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C80812B5-833D-EB4D-9E24-224D1254202F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90593" y="1703524"/>
            <a:ext cx="1067407" cy="504056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DF877F0F-0522-7C40-BE48-28BB54F0C022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709079">
            <a:off x="5831250" y="3046269"/>
            <a:ext cx="956844" cy="588827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2A4B925B-FC16-E149-83F7-4CD3139C261D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3608" y="4277647"/>
            <a:ext cx="1067407" cy="50405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FD78C64A-E938-004D-B3EA-FBAE85976D74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709079">
            <a:off x="1500210" y="5183277"/>
            <a:ext cx="956844" cy="588827"/>
          </a:xfrm>
          <a:prstGeom prst="rect">
            <a:avLst/>
          </a:prstGeom>
        </p:spPr>
      </p:pic>
      <p:sp>
        <p:nvSpPr>
          <p:cNvPr id="18" name="Rechteck 17">
            <a:extLst>
              <a:ext uri="{FF2B5EF4-FFF2-40B4-BE49-F238E27FC236}">
                <a16:creationId xmlns:a16="http://schemas.microsoft.com/office/drawing/2014/main" id="{1A847BD2-3D43-D24E-BC42-1694A0E19FA4}"/>
              </a:ext>
            </a:extLst>
          </p:cNvPr>
          <p:cNvSpPr/>
          <p:nvPr/>
        </p:nvSpPr>
        <p:spPr>
          <a:xfrm>
            <a:off x="5868144" y="4338469"/>
            <a:ext cx="2808312" cy="947290"/>
          </a:xfrm>
          <a:prstGeom prst="rect">
            <a:avLst/>
          </a:prstGeom>
          <a:solidFill>
            <a:srgbClr val="92D050"/>
          </a:solidFill>
          <a:ln>
            <a:solidFill>
              <a:srgbClr val="0092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B9F0EA9E-4C39-2741-9A5A-FA40F3B4FCFF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801516">
            <a:off x="2267764" y="4521577"/>
            <a:ext cx="925627" cy="474605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DB34E45C-C073-6042-8CFA-87C1A43FA622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05476" y="4478171"/>
            <a:ext cx="1038723" cy="49051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6D0DDD2E-5538-FA47-B68A-22B37BFB8232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709079">
            <a:off x="7336476" y="4510940"/>
            <a:ext cx="931131" cy="573004"/>
          </a:xfrm>
          <a:prstGeom prst="rect">
            <a:avLst/>
          </a:prstGeom>
        </p:spPr>
      </p:pic>
      <p:sp>
        <p:nvSpPr>
          <p:cNvPr id="19" name="Rechteck 18">
            <a:extLst>
              <a:ext uri="{FF2B5EF4-FFF2-40B4-BE49-F238E27FC236}">
                <a16:creationId xmlns:a16="http://schemas.microsoft.com/office/drawing/2014/main" id="{0E218FC9-EE98-9F4E-93A1-9738505899E2}"/>
              </a:ext>
            </a:extLst>
          </p:cNvPr>
          <p:cNvSpPr/>
          <p:nvPr/>
        </p:nvSpPr>
        <p:spPr>
          <a:xfrm>
            <a:off x="6394064" y="5490597"/>
            <a:ext cx="1379459" cy="890731"/>
          </a:xfrm>
          <a:prstGeom prst="rect">
            <a:avLst/>
          </a:prstGeom>
          <a:solidFill>
            <a:srgbClr val="FF7E79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BB667766-3821-6849-8732-C9BFB23A7057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801516">
            <a:off x="6713732" y="5659397"/>
            <a:ext cx="900753" cy="461851"/>
          </a:xfrm>
          <a:prstGeom prst="rect">
            <a:avLst/>
          </a:prstGeom>
        </p:spPr>
      </p:pic>
      <p:sp>
        <p:nvSpPr>
          <p:cNvPr id="20" name="TextBox 5">
            <a:extLst>
              <a:ext uri="{FF2B5EF4-FFF2-40B4-BE49-F238E27FC236}">
                <a16:creationId xmlns:a16="http://schemas.microsoft.com/office/drawing/2014/main" id="{8DCC59A6-3E2B-F847-A5E2-CB0A959A9733}"/>
              </a:ext>
            </a:extLst>
          </p:cNvPr>
          <p:cNvSpPr txBox="1"/>
          <p:nvPr/>
        </p:nvSpPr>
        <p:spPr>
          <a:xfrm>
            <a:off x="198956" y="3737163"/>
            <a:ext cx="20622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400" b="1">
                <a:solidFill>
                  <a:schemeClr val="accent6"/>
                </a:solidFill>
                <a:latin typeface="+mn-lt"/>
              </a:defRPr>
            </a:lvl1pPr>
          </a:lstStyle>
          <a:p>
            <a:r>
              <a:rPr lang="en-US" dirty="0"/>
              <a:t>Discriminator: </a:t>
            </a:r>
          </a:p>
        </p:txBody>
      </p:sp>
      <p:sp>
        <p:nvSpPr>
          <p:cNvPr id="21" name="TextBox 4">
            <a:extLst>
              <a:ext uri="{FF2B5EF4-FFF2-40B4-BE49-F238E27FC236}">
                <a16:creationId xmlns:a16="http://schemas.microsoft.com/office/drawing/2014/main" id="{D524E873-99F0-AC48-A20A-7C147A56E1A1}"/>
              </a:ext>
            </a:extLst>
          </p:cNvPr>
          <p:cNvSpPr txBox="1"/>
          <p:nvPr/>
        </p:nvSpPr>
        <p:spPr>
          <a:xfrm>
            <a:off x="205852" y="1671502"/>
            <a:ext cx="15714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6"/>
                </a:solidFill>
                <a:latin typeface="+mn-lt"/>
              </a:rPr>
              <a:t>Generator:</a:t>
            </a:r>
          </a:p>
        </p:txBody>
      </p:sp>
    </p:spTree>
    <p:extLst>
      <p:ext uri="{BB962C8B-B14F-4D97-AF65-F5344CB8AC3E}">
        <p14:creationId xmlns:p14="http://schemas.microsoft.com/office/powerpoint/2010/main" val="2099898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0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GAN: Start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5696" y="1905000"/>
            <a:ext cx="5631904" cy="166845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7664" y="3886200"/>
            <a:ext cx="5817499" cy="1847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16444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GAN: Improve classification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/>
              <a:t>The discriminator learns from sample data to distinguish between real and fake money.</a:t>
            </a:r>
            <a:endParaRPr lang="en-US" dirty="0"/>
          </a:p>
          <a:p>
            <a:pPr lvl="1"/>
            <a:r>
              <a:rPr lang="en-US" noProof="0" dirty="0"/>
              <a:t>e.g. real money has a picture of a person on it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4114800"/>
            <a:ext cx="6477000" cy="20564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02707" y="4958358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Result:</a:t>
            </a:r>
          </a:p>
        </p:txBody>
      </p:sp>
    </p:spTree>
    <p:extLst>
      <p:ext uri="{BB962C8B-B14F-4D97-AF65-F5344CB8AC3E}">
        <p14:creationId xmlns:p14="http://schemas.microsoft.com/office/powerpoint/2010/main" val="242572747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GAN: Improve generation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/>
              <a:t>The generator learns that the generated samples are getting rejected.</a:t>
            </a:r>
          </a:p>
          <a:p>
            <a:r>
              <a:rPr lang="en-US" noProof="0" dirty="0"/>
              <a:t>It learns which features the discriminator is looking for (pictures of people) and improves the generation.</a:t>
            </a:r>
          </a:p>
          <a:p>
            <a:endParaRPr lang="en-US" dirty="0"/>
          </a:p>
          <a:p>
            <a:endParaRPr lang="en-US" noProof="0" dirty="0"/>
          </a:p>
          <a:p>
            <a:endParaRPr lang="en-US" dirty="0"/>
          </a:p>
          <a:p>
            <a:endParaRPr lang="en-US" noProof="0" dirty="0"/>
          </a:p>
          <a:p>
            <a:pPr marL="0" indent="0">
              <a:buNone/>
            </a:pPr>
            <a:endParaRPr lang="en-US" dirty="0"/>
          </a:p>
          <a:p>
            <a:r>
              <a:rPr lang="en-US" noProof="0" dirty="0"/>
              <a:t>Now: iterate!</a:t>
            </a:r>
          </a:p>
          <a:p>
            <a:r>
              <a:rPr lang="en-US" dirty="0"/>
              <a:t>An improved generator leads to an improved discriminator leads to an improved generator...</a:t>
            </a:r>
            <a:r>
              <a:rPr lang="en-US" noProof="0" dirty="0"/>
              <a:t> </a:t>
            </a:r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400" y="3276600"/>
            <a:ext cx="5832987" cy="180822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62000" y="3996047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Result:</a:t>
            </a:r>
          </a:p>
        </p:txBody>
      </p:sp>
    </p:spTree>
    <p:extLst>
      <p:ext uri="{BB962C8B-B14F-4D97-AF65-F5344CB8AC3E}">
        <p14:creationId xmlns:p14="http://schemas.microsoft.com/office/powerpoint/2010/main" val="760656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BB3540-D028-F14E-B5B4-8821CAC739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to map generation (and reverse)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1AED136-4A4A-DC4A-8066-5531550565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7150" y="2016298"/>
            <a:ext cx="7396228" cy="4004990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B8DAAC49-ED82-DE47-AE41-0BDCB1B31E5F}"/>
              </a:ext>
            </a:extLst>
          </p:cNvPr>
          <p:cNvSpPr/>
          <p:nvPr/>
        </p:nvSpPr>
        <p:spPr>
          <a:xfrm>
            <a:off x="251520" y="1628800"/>
            <a:ext cx="5673926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>
                <a:latin typeface="+mn-lt"/>
              </a:rPr>
              <a:t>Isola et al: </a:t>
            </a:r>
            <a:r>
              <a:rPr lang="en-US" sz="2200" dirty="0">
                <a:latin typeface="+mn-lt"/>
                <a:hlinkClick r:id="rId3"/>
              </a:rPr>
              <a:t>https://arxiv.org/pdf/1611.07004.pdf</a:t>
            </a:r>
            <a:endParaRPr lang="en-US" sz="2200" dirty="0">
              <a:latin typeface="+mn-lt"/>
            </a:endParaRPr>
          </a:p>
          <a:p>
            <a:endParaRPr lang="en-US" sz="2200" dirty="0">
              <a:latin typeface="+mn-lt"/>
            </a:endParaRPr>
          </a:p>
          <a:p>
            <a:endParaRPr lang="en-US" sz="2200" dirty="0">
              <a:latin typeface="+mn-lt"/>
            </a:endParaRPr>
          </a:p>
          <a:p>
            <a:endParaRPr lang="en-US" sz="2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2009652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52603E-C975-9E42-A31F-7EE1ABA981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Face aging 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C85A71B9-E36B-D544-A9D6-7D388F9925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63688" y="1916832"/>
            <a:ext cx="5292080" cy="4549792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E18FC611-5584-194B-87A6-1C8A5A63646F}"/>
              </a:ext>
            </a:extLst>
          </p:cNvPr>
          <p:cNvSpPr/>
          <p:nvPr/>
        </p:nvSpPr>
        <p:spPr>
          <a:xfrm>
            <a:off x="251520" y="1628800"/>
            <a:ext cx="5839034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>
                <a:latin typeface="+mn-lt"/>
              </a:rPr>
              <a:t>Zhang et al: </a:t>
            </a:r>
            <a:r>
              <a:rPr lang="en-US" sz="2200" dirty="0">
                <a:latin typeface="+mn-lt"/>
                <a:hlinkClick r:id="rId3"/>
              </a:rPr>
              <a:t>https://arxiv.org/pdf/1702.08423.pdf</a:t>
            </a:r>
            <a:endParaRPr lang="en-US" sz="2200" dirty="0">
              <a:latin typeface="+mn-lt"/>
            </a:endParaRPr>
          </a:p>
          <a:p>
            <a:endParaRPr lang="en-US" sz="2200" dirty="0">
              <a:latin typeface="+mn-lt"/>
            </a:endParaRPr>
          </a:p>
          <a:p>
            <a:endParaRPr lang="en-US" sz="2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1509354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52603E-C975-9E42-A31F-7EE1ABA981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Generating art</a:t>
            </a:r>
            <a:endParaRPr lang="en-US" noProof="0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AAFC1700-D4E4-714E-98A1-47FBB9C95F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55174" y="2095402"/>
            <a:ext cx="5697146" cy="4285926"/>
          </a:xfrm>
          <a:prstGeom prst="rect">
            <a:avLst/>
          </a:prstGeom>
        </p:spPr>
      </p:pic>
      <p:sp>
        <p:nvSpPr>
          <p:cNvPr id="12" name="Rechteck 11">
            <a:extLst>
              <a:ext uri="{FF2B5EF4-FFF2-40B4-BE49-F238E27FC236}">
                <a16:creationId xmlns:a16="http://schemas.microsoft.com/office/drawing/2014/main" id="{F1E3F46A-7158-9F4D-A02E-AA679520EE71}"/>
              </a:ext>
            </a:extLst>
          </p:cNvPr>
          <p:cNvSpPr/>
          <p:nvPr/>
        </p:nvSpPr>
        <p:spPr>
          <a:xfrm>
            <a:off x="358775" y="1645040"/>
            <a:ext cx="6394828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 err="1">
                <a:latin typeface="+mn-lt"/>
              </a:rPr>
              <a:t>Elgammal</a:t>
            </a:r>
            <a:r>
              <a:rPr lang="en-US" sz="2200" dirty="0">
                <a:latin typeface="+mn-lt"/>
              </a:rPr>
              <a:t> et al.: </a:t>
            </a:r>
            <a:r>
              <a:rPr lang="en-US" sz="2200" dirty="0">
                <a:latin typeface="+mn-lt"/>
                <a:hlinkClick r:id="rId3"/>
              </a:rPr>
              <a:t>https://arxiv.org/pdf/1706.07068.pdf</a:t>
            </a:r>
            <a:endParaRPr lang="en-US" sz="2200" dirty="0">
              <a:latin typeface="+mn-lt"/>
            </a:endParaRPr>
          </a:p>
          <a:p>
            <a:endParaRPr lang="en-US" sz="2200" dirty="0">
              <a:latin typeface="+mn-lt"/>
            </a:endParaRPr>
          </a:p>
          <a:p>
            <a:endParaRPr lang="en-US" sz="2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1446636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52603E-C975-9E42-A31F-7EE1ABA981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Generating Anime Characters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3F7EE40-B2BF-E843-916D-B4C6D9BCD6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32400" y="2060848"/>
            <a:ext cx="4525600" cy="4355696"/>
          </a:xfrm>
          <a:prstGeom prst="rect">
            <a:avLst/>
          </a:prstGeom>
        </p:spPr>
      </p:pic>
      <p:sp>
        <p:nvSpPr>
          <p:cNvPr id="18" name="Rechteck 17">
            <a:extLst>
              <a:ext uri="{FF2B5EF4-FFF2-40B4-BE49-F238E27FC236}">
                <a16:creationId xmlns:a16="http://schemas.microsoft.com/office/drawing/2014/main" id="{7BDCBF66-5245-E048-9A02-60F35FCBD0F4}"/>
              </a:ext>
            </a:extLst>
          </p:cNvPr>
          <p:cNvSpPr/>
          <p:nvPr/>
        </p:nvSpPr>
        <p:spPr>
          <a:xfrm>
            <a:off x="358775" y="1645040"/>
            <a:ext cx="551683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 err="1">
                <a:latin typeface="+mn-lt"/>
              </a:rPr>
              <a:t>Jin</a:t>
            </a:r>
            <a:r>
              <a:rPr lang="en-US" sz="2200" dirty="0">
                <a:latin typeface="+mn-lt"/>
              </a:rPr>
              <a:t> et al.: </a:t>
            </a:r>
            <a:r>
              <a:rPr lang="en-US" sz="2200" dirty="0">
                <a:latin typeface="+mn-lt"/>
                <a:hlinkClick r:id="rId3"/>
              </a:rPr>
              <a:t>https://arxiv.org/pdf/1708.05509.pdf</a:t>
            </a:r>
            <a:endParaRPr lang="en-US" sz="2200" dirty="0">
              <a:latin typeface="+mn-lt"/>
            </a:endParaRPr>
          </a:p>
          <a:p>
            <a:endParaRPr lang="en-US" sz="2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2276908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982C6F0-A92B-BD4B-8749-3EC18C7E3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Generating </a:t>
            </a:r>
            <a:r>
              <a:rPr lang="en-US" dirty="0" err="1"/>
              <a:t>Pokemon</a:t>
            </a:r>
            <a:endParaRPr lang="en-US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F4FDAB5-5245-EF42-ACCA-5E2C073375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1760" y="1700808"/>
            <a:ext cx="4344144" cy="4344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43887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GANs in Action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/>
              <a:t>Generative Visual Manipulation:</a:t>
            </a:r>
          </a:p>
          <a:p>
            <a:pPr lvl="1"/>
            <a:r>
              <a:rPr lang="en-US" noProof="0" dirty="0">
                <a:hlinkClick r:id="rId3"/>
              </a:rPr>
              <a:t>https://www.youtube.com/watch?v=9c4z6YsBGQ0</a:t>
            </a:r>
            <a:endParaRPr lang="en-US" noProof="0" dirty="0"/>
          </a:p>
          <a:p>
            <a:pPr lvl="1"/>
            <a:endParaRPr lang="en-US" noProof="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654AEAB-D721-3545-9F29-9D9F6732C1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5776" y="2618910"/>
            <a:ext cx="4920208" cy="3690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0756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4C0AF-7672-FD4C-A1B6-F29161F7D4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ImageNet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679339-5793-0540-87D9-20DEFA33C4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39752" y="1988840"/>
            <a:ext cx="4896544" cy="4034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53943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A957630-1858-5D4E-BE6D-F42734CC3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next?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BD78DF9-0315-6940-8D54-813FDDFFC6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Network evolution: </a:t>
            </a:r>
            <a:r>
              <a:rPr lang="en-US" dirty="0">
                <a:hlinkClick r:id="rId2"/>
              </a:rPr>
              <a:t>https://ai.googleblog.com/2018/03/using-evolutionary-automl-to-discover.html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FB822CE-1056-384A-AC33-DFD7EAF015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113" y="2420888"/>
            <a:ext cx="7957641" cy="4147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56310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5B4BBD-8969-7347-B3C9-219119E93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D9347A-BED8-114E-BFA8-0F1F356239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358" y="2132856"/>
            <a:ext cx="7093754" cy="287088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BE23F27-DDB5-0C40-B19C-9C15CDC51CA7}"/>
              </a:ext>
            </a:extLst>
          </p:cNvPr>
          <p:cNvSpPr/>
          <p:nvPr/>
        </p:nvSpPr>
        <p:spPr>
          <a:xfrm>
            <a:off x="2051720" y="5207684"/>
            <a:ext cx="52190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blog.otoro.net</a:t>
            </a:r>
            <a:r>
              <a:rPr lang="en-US" dirty="0"/>
              <a:t>/2016/05/07/backprop-neat/</a:t>
            </a:r>
          </a:p>
        </p:txBody>
      </p:sp>
    </p:spTree>
    <p:extLst>
      <p:ext uri="{BB962C8B-B14F-4D97-AF65-F5344CB8AC3E}">
        <p14:creationId xmlns:p14="http://schemas.microsoft.com/office/powerpoint/2010/main" val="201751232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5B4BBD-8969-7347-B3C9-219119E93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BE23F27-DDB5-0C40-B19C-9C15CDC51CA7}"/>
              </a:ext>
            </a:extLst>
          </p:cNvPr>
          <p:cNvSpPr/>
          <p:nvPr/>
        </p:nvSpPr>
        <p:spPr>
          <a:xfrm>
            <a:off x="2051720" y="5207684"/>
            <a:ext cx="52190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blog.otoro.net</a:t>
            </a:r>
            <a:r>
              <a:rPr lang="en-US" dirty="0"/>
              <a:t>/2016/05/07/backprop-neat/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D51B0B-1C84-9145-AB53-9D167DAA8B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1921665"/>
            <a:ext cx="7270750" cy="3254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62798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5B4BBD-8969-7347-B3C9-219119E93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BE23F27-DDB5-0C40-B19C-9C15CDC51CA7}"/>
              </a:ext>
            </a:extLst>
          </p:cNvPr>
          <p:cNvSpPr/>
          <p:nvPr/>
        </p:nvSpPr>
        <p:spPr>
          <a:xfrm>
            <a:off x="2051720" y="5207684"/>
            <a:ext cx="52190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blog.otoro.net</a:t>
            </a:r>
            <a:r>
              <a:rPr lang="en-US" dirty="0"/>
              <a:t>/2016/05/07/backprop-neat/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567B3D-D5FF-0449-A8C2-CA78DF09A8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860" y="1938739"/>
            <a:ext cx="7270750" cy="3268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86943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0DF4A-F8EE-C642-AA12-559C35D5E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/>
              <a:t>AutoML Zero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76C463-5415-E04A-95CD-93FB633EE9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1600" dirty="0">
                <a:hlinkClick r:id="rId2"/>
              </a:rPr>
              <a:t>https://ai.googleblog.com/2020/07/automl-zero-evolving-code-that-learns.html</a:t>
            </a:r>
            <a:endParaRPr lang="en-GB" sz="1600" dirty="0"/>
          </a:p>
          <a:p>
            <a:endParaRPr lang="en-DE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7580FB-87C1-D245-94E1-278F08D753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2117370"/>
            <a:ext cx="7129487" cy="4224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56162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71CA35F-651B-0845-89A4-281FF6B33E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Summary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9CF3FC8-BC27-A046-981D-7C3CDCB96E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noProof="0" dirty="0"/>
              <a:t>Different architectures serve different purposes:</a:t>
            </a:r>
          </a:p>
          <a:p>
            <a:pPr>
              <a:buFont typeface="Arial" panose="020B0604020202020204" pitchFamily="34" charset="0"/>
              <a:buChar char="•"/>
            </a:pPr>
            <a:endParaRPr lang="en-US" noProof="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noProof="0" dirty="0"/>
              <a:t>Convolutional neural networks </a:t>
            </a:r>
            <a:br>
              <a:rPr lang="en-US" noProof="0" dirty="0"/>
            </a:br>
            <a:r>
              <a:rPr lang="en-US" noProof="0" dirty="0">
                <a:sym typeface="Wingdings" pitchFamily="2" charset="2"/>
              </a:rPr>
              <a:t> Image processing, document classification</a:t>
            </a:r>
          </a:p>
          <a:p>
            <a:endParaRPr lang="en-US" dirty="0">
              <a:sym typeface="Wingdings" pitchFamily="2" charset="2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noProof="0" dirty="0">
                <a:sym typeface="Wingdings" pitchFamily="2" charset="2"/>
              </a:rPr>
              <a:t>Recurrent neural networks, LSTMs</a:t>
            </a:r>
            <a:br>
              <a:rPr lang="en-US" noProof="0" dirty="0">
                <a:sym typeface="Wingdings" pitchFamily="2" charset="2"/>
              </a:rPr>
            </a:br>
            <a:r>
              <a:rPr lang="en-US" noProof="0" dirty="0">
                <a:sym typeface="Wingdings" pitchFamily="2" charset="2"/>
              </a:rPr>
              <a:t> Sequence processing</a:t>
            </a:r>
          </a:p>
          <a:p>
            <a:endParaRPr lang="en-US" noProof="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noProof="0" dirty="0"/>
              <a:t>Generative adversarial neural networks</a:t>
            </a:r>
            <a:br>
              <a:rPr lang="en-US" noProof="0" dirty="0"/>
            </a:br>
            <a:r>
              <a:rPr lang="en-US" noProof="0" dirty="0">
                <a:sym typeface="Wingdings" pitchFamily="2" charset="2"/>
              </a:rPr>
              <a:t> Artificial data generation</a:t>
            </a:r>
            <a:endParaRPr lang="en-US" noProof="0" dirty="0"/>
          </a:p>
        </p:txBody>
      </p:sp>
      <p:sp>
        <p:nvSpPr>
          <p:cNvPr id="4" name="TextBox 3"/>
          <p:cNvSpPr txBox="1"/>
          <p:nvPr/>
        </p:nvSpPr>
        <p:spPr>
          <a:xfrm>
            <a:off x="615142" y="6858000"/>
            <a:ext cx="2124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9468911"/>
      </p:ext>
    </p:extLst>
  </p:cSld>
  <p:clrMapOvr>
    <a:masterClrMapping/>
  </p:clrMapOvr>
</p:sld>
</file>

<file path=ppt/theme/theme1.xml><?xml version="1.0" encoding="utf-8"?>
<a:theme xmlns:a="http://schemas.openxmlformats.org/drawingml/2006/main" name="Duisburg_Vorlage_LB">
  <a:themeElements>
    <a:clrScheme name="ukp_template_TUD_CD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ukp_template_TUD_CD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kp_template_TUD_CD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kp_template_TUD_CD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kp_template_TUD_CD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kp_template_TUD_CD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kp_template_TUD_CD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kp_template_TUD_CD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kp_template_TUD_CD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kp_template_TUD_CD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kp_template_TUD_CD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kp_template_TUD_CD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kp_template_TUD_CD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ukp_template_TUD_CD</Template>
  <TotalTime>6228</TotalTime>
  <Words>3611</Words>
  <Application>Microsoft Macintosh PowerPoint</Application>
  <PresentationFormat>On-screen Show (4:3)</PresentationFormat>
  <Paragraphs>825</Paragraphs>
  <Slides>95</Slides>
  <Notes>37</Notes>
  <HiddenSlides>2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95</vt:i4>
      </vt:variant>
    </vt:vector>
  </HeadingPairs>
  <TitlesOfParts>
    <vt:vector size="108" baseType="lpstr">
      <vt:lpstr>Arial</vt:lpstr>
      <vt:lpstr>Arial</vt:lpstr>
      <vt:lpstr>Calibri</vt:lpstr>
      <vt:lpstr>Cambria</vt:lpstr>
      <vt:lpstr>Cambria Math</vt:lpstr>
      <vt:lpstr>Caveat</vt:lpstr>
      <vt:lpstr>Courier</vt:lpstr>
      <vt:lpstr>Helvetica Neue</vt:lpstr>
      <vt:lpstr>Helvetica Neue Light</vt:lpstr>
      <vt:lpstr>Helvetica Neue Medium</vt:lpstr>
      <vt:lpstr>Verdana</vt:lpstr>
      <vt:lpstr>Wingdings</vt:lpstr>
      <vt:lpstr>Duisburg_Vorlage_LB</vt:lpstr>
      <vt:lpstr>Lecture Foundations of Artificial Intelligence  Part 11 – Deep Learning (Part 2) </vt:lpstr>
      <vt:lpstr>Reading</vt:lpstr>
      <vt:lpstr> </vt:lpstr>
      <vt:lpstr>PowerPoint Presentation</vt:lpstr>
      <vt:lpstr>Deep learning architectures</vt:lpstr>
      <vt:lpstr>PowerPoint Presentation</vt:lpstr>
      <vt:lpstr>Variable input in image recognition</vt:lpstr>
      <vt:lpstr>Salient features</vt:lpstr>
      <vt:lpstr>ImageNet</vt:lpstr>
      <vt:lpstr>ImageNet Performance</vt:lpstr>
      <vt:lpstr>AlexNet (2012)</vt:lpstr>
      <vt:lpstr>ZFNet (2013)</vt:lpstr>
      <vt:lpstr>Inception v1 (2014)</vt:lpstr>
      <vt:lpstr>VGGNet (2016)</vt:lpstr>
      <vt:lpstr>Idea of convolution</vt:lpstr>
      <vt:lpstr>Convolution in image recognition</vt:lpstr>
      <vt:lpstr>Convolved features</vt:lpstr>
      <vt:lpstr>Convolved features</vt:lpstr>
      <vt:lpstr>Convolutional networks in speech recognition</vt:lpstr>
      <vt:lpstr>And in texts?</vt:lpstr>
      <vt:lpstr>Dimensionality</vt:lpstr>
      <vt:lpstr>The 1d convolution operation</vt:lpstr>
      <vt:lpstr>Convolutional layer in NLP</vt:lpstr>
      <vt:lpstr>Convolutional layer in NLP</vt:lpstr>
      <vt:lpstr>Properties of convolutional networks</vt:lpstr>
      <vt:lpstr>Max-over-time pooling</vt:lpstr>
      <vt:lpstr>Classification with convolution and pooling</vt:lpstr>
      <vt:lpstr>Multiple filters</vt:lpstr>
      <vt:lpstr>Combining different n-gram sizes</vt:lpstr>
      <vt:lpstr>PowerPoint Presentation</vt:lpstr>
      <vt:lpstr>Stacked convolutional layers</vt:lpstr>
      <vt:lpstr>Stacked convolutional layers</vt:lpstr>
      <vt:lpstr>Properties of pooling</vt:lpstr>
      <vt:lpstr>Properties of pooling</vt:lpstr>
      <vt:lpstr>Summary: Convolutional neural networks</vt:lpstr>
      <vt:lpstr> </vt:lpstr>
      <vt:lpstr>Representation of Language</vt:lpstr>
      <vt:lpstr>Word order matters ...</vt:lpstr>
      <vt:lpstr>Long-range Dependencies</vt:lpstr>
      <vt:lpstr>Long-range Dependencies</vt:lpstr>
      <vt:lpstr>Collapsed View</vt:lpstr>
      <vt:lpstr>From Feed-forward to Recurrent Nets</vt:lpstr>
      <vt:lpstr>Unrolling in time</vt:lpstr>
      <vt:lpstr>Unrolling in time</vt:lpstr>
      <vt:lpstr>Zoomed-in View</vt:lpstr>
      <vt:lpstr>Variants</vt:lpstr>
      <vt:lpstr>Variants</vt:lpstr>
      <vt:lpstr>Image Captioning</vt:lpstr>
      <vt:lpstr>Variants</vt:lpstr>
      <vt:lpstr>Sentiment Classification</vt:lpstr>
      <vt:lpstr>Variants</vt:lpstr>
      <vt:lpstr>POS Tagging</vt:lpstr>
      <vt:lpstr>Variants</vt:lpstr>
      <vt:lpstr>Machine Translation</vt:lpstr>
      <vt:lpstr>Pingo</vt:lpstr>
      <vt:lpstr>Pingo</vt:lpstr>
      <vt:lpstr>Problem – Vanishing Gradient</vt:lpstr>
      <vt:lpstr>Problem – Vanishing Gradient</vt:lpstr>
      <vt:lpstr>Problem – Vanishing Gradient</vt:lpstr>
      <vt:lpstr>Long Short-Term Memory (LSTM)</vt:lpstr>
      <vt:lpstr>LSTM Cell</vt:lpstr>
      <vt:lpstr>Cell State &amp; Gates</vt:lpstr>
      <vt:lpstr>Cell State &amp; Gates</vt:lpstr>
      <vt:lpstr>Forget Gate</vt:lpstr>
      <vt:lpstr>Cell State &amp; Gates</vt:lpstr>
      <vt:lpstr>Input Gate</vt:lpstr>
      <vt:lpstr>Cell State</vt:lpstr>
      <vt:lpstr>Output Gate</vt:lpstr>
      <vt:lpstr>LSTM Overview</vt:lpstr>
      <vt:lpstr>Gradient Flow</vt:lpstr>
      <vt:lpstr>Variants: Peephole LSTMs</vt:lpstr>
      <vt:lpstr>Variant: Gated-Recurrent Unit (GRU)</vt:lpstr>
      <vt:lpstr>Back to language  Language Models</vt:lpstr>
      <vt:lpstr>LSTM Language Models</vt:lpstr>
      <vt:lpstr>LSTM Language Models</vt:lpstr>
      <vt:lpstr>PowerPoint Presentation</vt:lpstr>
      <vt:lpstr>Generative networks</vt:lpstr>
      <vt:lpstr>Generator-discriminator competition</vt:lpstr>
      <vt:lpstr>Generative Adversarial Networks (GAN)</vt:lpstr>
      <vt:lpstr>Objective</vt:lpstr>
      <vt:lpstr>GAN: Start</vt:lpstr>
      <vt:lpstr>GAN: Improve classification</vt:lpstr>
      <vt:lpstr>GAN: Improve generation </vt:lpstr>
      <vt:lpstr>Image to map generation (and reverse)</vt:lpstr>
      <vt:lpstr>Face aging </vt:lpstr>
      <vt:lpstr>Generating art</vt:lpstr>
      <vt:lpstr>Generating Anime Characters</vt:lpstr>
      <vt:lpstr>Generating Pokemon</vt:lpstr>
      <vt:lpstr>GANs in Action</vt:lpstr>
      <vt:lpstr>What’s next? </vt:lpstr>
      <vt:lpstr>PowerPoint Presentation</vt:lpstr>
      <vt:lpstr>PowerPoint Presentation</vt:lpstr>
      <vt:lpstr>PowerPoint Presentation</vt:lpstr>
      <vt:lpstr>AutoML Zero</vt:lpstr>
      <vt:lpstr>Summary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zesch</dc:creator>
  <cp:keywords/>
  <dc:description/>
  <cp:lastModifiedBy>Torsten Zesch</cp:lastModifiedBy>
  <cp:revision>1901</cp:revision>
  <cp:lastPrinted>2019-05-23T07:50:11Z</cp:lastPrinted>
  <dcterms:created xsi:type="dcterms:W3CDTF">1601-01-01T00:00:00Z</dcterms:created>
  <dcterms:modified xsi:type="dcterms:W3CDTF">2021-04-28T19:11:02Z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</Properties>
</file>